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62" r:id="rId6"/>
    <p:sldId id="259" r:id="rId7"/>
    <p:sldId id="261" r:id="rId8"/>
    <p:sldId id="26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C468D-94C1-7641-BD75-5F8BFB289BA2}" v="1116" dt="2021-10-07T22:09:32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30"/>
    <p:restoredTop sz="81804"/>
  </p:normalViewPr>
  <p:slideViewPr>
    <p:cSldViewPr snapToGrid="0">
      <p:cViewPr varScale="1">
        <p:scale>
          <a:sx n="61" d="100"/>
          <a:sy n="61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48EC5-7720-BA4F-BC84-3A59FFC1322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3A06AA-8163-FA41-A630-175665D5943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2400" b="1">
              <a:latin typeface="Garamond"/>
            </a:rPr>
            <a:t>Problem</a:t>
          </a:r>
        </a:p>
      </dgm:t>
    </dgm:pt>
    <dgm:pt modelId="{952CE26C-3C58-AF45-8A0C-2C41778F35E6}" type="parTrans" cxnId="{41E7CED4-658F-944A-8747-DD4256890A05}">
      <dgm:prSet/>
      <dgm:spPr/>
      <dgm:t>
        <a:bodyPr/>
        <a:lstStyle/>
        <a:p>
          <a:endParaRPr lang="en-US"/>
        </a:p>
      </dgm:t>
    </dgm:pt>
    <dgm:pt modelId="{93C9B1F2-D882-6A49-B0DB-3EE18ADAC406}" type="sibTrans" cxnId="{41E7CED4-658F-944A-8747-DD4256890A05}">
      <dgm:prSet/>
      <dgm:spPr/>
      <dgm:t>
        <a:bodyPr/>
        <a:lstStyle/>
        <a:p>
          <a:endParaRPr lang="en-US"/>
        </a:p>
      </dgm:t>
    </dgm:pt>
    <dgm:pt modelId="{71106165-6C2D-8742-B2FF-BC23563D7256}">
      <dgm:prSet phldrT="[Text]" custT="1"/>
      <dgm:spPr/>
      <dgm:t>
        <a:bodyPr/>
        <a:lstStyle/>
        <a:p>
          <a:r>
            <a:rPr lang="en-US" sz="2000">
              <a:latin typeface="Garamond"/>
            </a:rPr>
            <a:t>Predict team wins using player data from updated rosters</a:t>
          </a:r>
        </a:p>
      </dgm:t>
    </dgm:pt>
    <dgm:pt modelId="{D05E73D9-5D2B-C84D-A468-9EDB67072949}" type="parTrans" cxnId="{BA45DE5E-7093-7849-AD26-3FD7491E74BE}">
      <dgm:prSet/>
      <dgm:spPr/>
      <dgm:t>
        <a:bodyPr/>
        <a:lstStyle/>
        <a:p>
          <a:endParaRPr lang="en-US"/>
        </a:p>
      </dgm:t>
    </dgm:pt>
    <dgm:pt modelId="{EA045AC3-6576-FE47-8BB4-0532803E490F}" type="sibTrans" cxnId="{BA45DE5E-7093-7849-AD26-3FD7491E74BE}">
      <dgm:prSet/>
      <dgm:spPr/>
      <dgm:t>
        <a:bodyPr/>
        <a:lstStyle/>
        <a:p>
          <a:endParaRPr lang="en-US"/>
        </a:p>
      </dgm:t>
    </dgm:pt>
    <dgm:pt modelId="{CCD53379-4D30-144A-ABA6-AFAD0683651B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1">
              <a:latin typeface="Garamond"/>
            </a:rPr>
            <a:t>Solution</a:t>
          </a:r>
        </a:p>
      </dgm:t>
    </dgm:pt>
    <dgm:pt modelId="{E58921CA-BFB3-EB45-81D3-47A89B547CEF}" type="parTrans" cxnId="{3C7A882C-01B6-2649-A4D7-6B1CA747B975}">
      <dgm:prSet/>
      <dgm:spPr/>
      <dgm:t>
        <a:bodyPr/>
        <a:lstStyle/>
        <a:p>
          <a:endParaRPr lang="en-US"/>
        </a:p>
      </dgm:t>
    </dgm:pt>
    <dgm:pt modelId="{ACCDE47C-3978-A34C-8AEB-A68349E8541C}" type="sibTrans" cxnId="{3C7A882C-01B6-2649-A4D7-6B1CA747B975}">
      <dgm:prSet/>
      <dgm:spPr/>
      <dgm:t>
        <a:bodyPr/>
        <a:lstStyle/>
        <a:p>
          <a:endParaRPr lang="en-US"/>
        </a:p>
      </dgm:t>
    </dgm:pt>
    <dgm:pt modelId="{F0B653DB-FCD2-4A41-8A54-7A7B4EB959CD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 b="1">
              <a:latin typeface="Garamond"/>
            </a:rPr>
            <a:t>Insights</a:t>
          </a:r>
        </a:p>
      </dgm:t>
    </dgm:pt>
    <dgm:pt modelId="{D0A7DFD5-F3EA-5B4A-9F32-C6F019C985EF}" type="parTrans" cxnId="{DEAD5905-3089-F94D-AB47-3320E7C60A00}">
      <dgm:prSet/>
      <dgm:spPr/>
      <dgm:t>
        <a:bodyPr/>
        <a:lstStyle/>
        <a:p>
          <a:endParaRPr lang="en-US"/>
        </a:p>
      </dgm:t>
    </dgm:pt>
    <dgm:pt modelId="{7E3DE305-F037-5D44-8463-91BE6EFB50E9}" type="sibTrans" cxnId="{DEAD5905-3089-F94D-AB47-3320E7C60A00}">
      <dgm:prSet/>
      <dgm:spPr/>
      <dgm:t>
        <a:bodyPr/>
        <a:lstStyle/>
        <a:p>
          <a:endParaRPr lang="en-US"/>
        </a:p>
      </dgm:t>
    </dgm:pt>
    <dgm:pt modelId="{BB60DB6E-B2E1-2444-A5FC-FE8D5C00973E}">
      <dgm:prSet phldrT="[Text]" custT="1"/>
      <dgm:spPr/>
      <dgm:t>
        <a:bodyPr/>
        <a:lstStyle/>
        <a:p>
          <a:pPr rtl="0"/>
          <a:r>
            <a:rPr lang="en-US" sz="2000">
              <a:latin typeface="Garamond"/>
            </a:rPr>
            <a:t>The Lakers are a super team and Westbrook is going to be a difference maker </a:t>
          </a:r>
        </a:p>
      </dgm:t>
    </dgm:pt>
    <dgm:pt modelId="{9B100B00-7191-3C49-90EE-8F05AF8BE2AC}" type="parTrans" cxnId="{C1CFD301-03DA-AF4C-915C-3296F79192CB}">
      <dgm:prSet/>
      <dgm:spPr/>
      <dgm:t>
        <a:bodyPr/>
        <a:lstStyle/>
        <a:p>
          <a:endParaRPr lang="en-US"/>
        </a:p>
      </dgm:t>
    </dgm:pt>
    <dgm:pt modelId="{14B12093-6D88-0343-86ED-6A81411613B0}" type="sibTrans" cxnId="{C1CFD301-03DA-AF4C-915C-3296F79192CB}">
      <dgm:prSet/>
      <dgm:spPr/>
      <dgm:t>
        <a:bodyPr/>
        <a:lstStyle/>
        <a:p>
          <a:endParaRPr lang="en-US"/>
        </a:p>
      </dgm:t>
    </dgm:pt>
    <dgm:pt modelId="{21A8FDFC-E4C3-0B4F-B7C7-F0EEA85550C5}">
      <dgm:prSet phldrT="[Text]"/>
      <dgm:spPr/>
      <dgm:t>
        <a:bodyPr/>
        <a:lstStyle/>
        <a:p>
          <a:pPr rtl="0"/>
          <a:r>
            <a:rPr lang="en-US" sz="2000">
              <a:latin typeface="Garamond"/>
            </a:rPr>
            <a:t>Average points, opponent team blocks, and team defensive stats have biggest impact on point differential in </a:t>
          </a:r>
          <a:r>
            <a:rPr lang="en-US" sz="2000" err="1">
              <a:latin typeface="Garamond"/>
            </a:rPr>
            <a:t>XGBoost</a:t>
          </a:r>
          <a:r>
            <a:rPr lang="en-US" sz="2000">
              <a:latin typeface="Garamond"/>
            </a:rPr>
            <a:t> model</a:t>
          </a:r>
        </a:p>
      </dgm:t>
    </dgm:pt>
    <dgm:pt modelId="{997E330C-0139-7941-840E-21D14E5667C6}" type="parTrans" cxnId="{A019B405-C535-BB4B-ABD6-3302AB7C3E64}">
      <dgm:prSet/>
      <dgm:spPr/>
      <dgm:t>
        <a:bodyPr/>
        <a:lstStyle/>
        <a:p>
          <a:endParaRPr lang="en-US"/>
        </a:p>
      </dgm:t>
    </dgm:pt>
    <dgm:pt modelId="{D1C07917-87A1-7E46-8A70-E0C3CD1E6380}" type="sibTrans" cxnId="{A019B405-C535-BB4B-ABD6-3302AB7C3E64}">
      <dgm:prSet/>
      <dgm:spPr/>
      <dgm:t>
        <a:bodyPr/>
        <a:lstStyle/>
        <a:p>
          <a:endParaRPr lang="en-US"/>
        </a:p>
      </dgm:t>
    </dgm:pt>
    <dgm:pt modelId="{D212CB0A-A747-F943-8FBF-3C4C95D3D884}">
      <dgm:prSet phldrT="[Text]" custT="1"/>
      <dgm:spPr/>
      <dgm:t>
        <a:bodyPr/>
        <a:lstStyle/>
        <a:p>
          <a:r>
            <a:rPr lang="en-US" sz="2000">
              <a:latin typeface="Garamond"/>
            </a:rPr>
            <a:t>Assess the likely impact a given traded player will have on a game’s and season’s outcome</a:t>
          </a:r>
        </a:p>
      </dgm:t>
    </dgm:pt>
    <dgm:pt modelId="{65A43023-7DE9-2649-B66F-50E7F3E89727}" type="parTrans" cxnId="{AC0FF996-E03F-B544-9FB9-3D7BCB4E8B2A}">
      <dgm:prSet/>
      <dgm:spPr/>
      <dgm:t>
        <a:bodyPr/>
        <a:lstStyle/>
        <a:p>
          <a:endParaRPr lang="en-US"/>
        </a:p>
      </dgm:t>
    </dgm:pt>
    <dgm:pt modelId="{491DED43-B031-A841-8A16-D53725F52433}" type="sibTrans" cxnId="{AC0FF996-E03F-B544-9FB9-3D7BCB4E8B2A}">
      <dgm:prSet/>
      <dgm:spPr/>
      <dgm:t>
        <a:bodyPr/>
        <a:lstStyle/>
        <a:p>
          <a:endParaRPr lang="en-US"/>
        </a:p>
      </dgm:t>
    </dgm:pt>
    <dgm:pt modelId="{6F58B1CA-139E-E544-A337-28DDD99C8B74}">
      <dgm:prSet phldrT="[Text]" custT="1"/>
      <dgm:spPr/>
      <dgm:t>
        <a:bodyPr/>
        <a:lstStyle/>
        <a:p>
          <a:r>
            <a:rPr lang="en-US" sz="2000" dirty="0">
              <a:latin typeface="Garamond"/>
            </a:rPr>
            <a:t>Create bagging model based on game outcome and </a:t>
          </a:r>
          <a:r>
            <a:rPr lang="en-US" sz="2000" dirty="0" err="1">
              <a:latin typeface="Garamond"/>
            </a:rPr>
            <a:t>XGBoost</a:t>
          </a:r>
          <a:r>
            <a:rPr lang="en-US" sz="2000" dirty="0">
              <a:latin typeface="Garamond"/>
            </a:rPr>
            <a:t> on point differential</a:t>
          </a:r>
        </a:p>
      </dgm:t>
    </dgm:pt>
    <dgm:pt modelId="{3B063713-26C9-7742-AA7A-CDF19D25795F}" type="parTrans" cxnId="{C0DFA46B-7938-4A45-9CCA-AF871EA77192}">
      <dgm:prSet/>
      <dgm:spPr/>
      <dgm:t>
        <a:bodyPr/>
        <a:lstStyle/>
        <a:p>
          <a:endParaRPr lang="en-US"/>
        </a:p>
      </dgm:t>
    </dgm:pt>
    <dgm:pt modelId="{D5E8C9C4-EE2F-AF41-B2B3-9BB88D14D40C}" type="sibTrans" cxnId="{C0DFA46B-7938-4A45-9CCA-AF871EA77192}">
      <dgm:prSet/>
      <dgm:spPr/>
      <dgm:t>
        <a:bodyPr/>
        <a:lstStyle/>
        <a:p>
          <a:endParaRPr lang="en-US"/>
        </a:p>
      </dgm:t>
    </dgm:pt>
    <dgm:pt modelId="{E7101BBA-265A-4548-8899-B103AA991625}">
      <dgm:prSet phldrT="[Text]" custT="1"/>
      <dgm:spPr/>
      <dgm:t>
        <a:bodyPr/>
        <a:lstStyle/>
        <a:p>
          <a:r>
            <a:rPr lang="en-US" sz="2000">
              <a:latin typeface="Garamond"/>
            </a:rPr>
            <a:t>Create model that allows for individual-level statistics of traded players to be factored into team success predictions</a:t>
          </a:r>
        </a:p>
      </dgm:t>
    </dgm:pt>
    <dgm:pt modelId="{E3BF6133-0A7E-714E-A87D-51B3E95B2120}" type="sibTrans" cxnId="{A53631D1-A892-0B46-B226-F7729A5374C8}">
      <dgm:prSet/>
      <dgm:spPr/>
      <dgm:t>
        <a:bodyPr/>
        <a:lstStyle/>
        <a:p>
          <a:endParaRPr lang="en-US"/>
        </a:p>
      </dgm:t>
    </dgm:pt>
    <dgm:pt modelId="{56CE9DDD-4652-B540-BC30-3B7CA0D83439}" type="parTrans" cxnId="{A53631D1-A892-0B46-B226-F7729A5374C8}">
      <dgm:prSet/>
      <dgm:spPr/>
      <dgm:t>
        <a:bodyPr/>
        <a:lstStyle/>
        <a:p>
          <a:endParaRPr lang="en-US"/>
        </a:p>
      </dgm:t>
    </dgm:pt>
    <dgm:pt modelId="{1E13E225-8132-4548-9EF9-593B5DB2C75E}">
      <dgm:prSet phldrT="[Text]"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D7A2F408-BB99-A344-84B5-A50FF62AB5A9}" type="parTrans" cxnId="{77B0DC57-7D94-C347-847B-337DA42CA6F5}">
      <dgm:prSet/>
      <dgm:spPr/>
      <dgm:t>
        <a:bodyPr/>
        <a:lstStyle/>
        <a:p>
          <a:endParaRPr lang="en-US"/>
        </a:p>
      </dgm:t>
    </dgm:pt>
    <dgm:pt modelId="{90F27BBB-198D-4B46-9B91-90E4C92AA1BE}" type="sibTrans" cxnId="{77B0DC57-7D94-C347-847B-337DA42CA6F5}">
      <dgm:prSet/>
      <dgm:spPr/>
      <dgm:t>
        <a:bodyPr/>
        <a:lstStyle/>
        <a:p>
          <a:endParaRPr lang="en-US"/>
        </a:p>
      </dgm:t>
    </dgm:pt>
    <dgm:pt modelId="{D7B834EF-A85D-754A-93AF-D7A5FADF6AE7}">
      <dgm:prSet phldrT="[Text]"/>
      <dgm:spPr/>
      <dgm:t>
        <a:bodyPr/>
        <a:lstStyle/>
        <a:p>
          <a:pPr rtl="0"/>
          <a:r>
            <a:rPr lang="en-US" sz="2000">
              <a:latin typeface="Garamond"/>
            </a:rPr>
            <a:t>Team blocks, points scored, and defensive stats such as points allowed are best predictors for game outcome </a:t>
          </a:r>
        </a:p>
      </dgm:t>
    </dgm:pt>
    <dgm:pt modelId="{781A431F-EC6E-544D-9F5A-B8D23F9F2638}" type="parTrans" cxnId="{1E46D62A-AB6F-2041-B868-4BB2046D03AC}">
      <dgm:prSet/>
      <dgm:spPr/>
      <dgm:t>
        <a:bodyPr/>
        <a:lstStyle/>
        <a:p>
          <a:endParaRPr lang="en-US"/>
        </a:p>
      </dgm:t>
    </dgm:pt>
    <dgm:pt modelId="{14CB04D2-E2BC-9D4C-B68F-0CC9760677FC}" type="sibTrans" cxnId="{1E46D62A-AB6F-2041-B868-4BB2046D03AC}">
      <dgm:prSet/>
      <dgm:spPr/>
      <dgm:t>
        <a:bodyPr/>
        <a:lstStyle/>
        <a:p>
          <a:endParaRPr lang="en-US"/>
        </a:p>
      </dgm:t>
    </dgm:pt>
    <dgm:pt modelId="{76D671E9-F1AA-D049-8A44-745A5DB687A3}" type="pres">
      <dgm:prSet presAssocID="{91B48EC5-7720-BA4F-BC84-3A59FFC1322F}" presName="linear" presStyleCnt="0">
        <dgm:presLayoutVars>
          <dgm:animLvl val="lvl"/>
          <dgm:resizeHandles val="exact"/>
        </dgm:presLayoutVars>
      </dgm:prSet>
      <dgm:spPr/>
    </dgm:pt>
    <dgm:pt modelId="{01E286CE-596D-774A-B456-79DC52300327}" type="pres">
      <dgm:prSet presAssocID="{C83A06AA-8163-FA41-A630-175665D59433}" presName="parentText" presStyleLbl="node1" presStyleIdx="0" presStyleCnt="3" custScaleY="55302">
        <dgm:presLayoutVars>
          <dgm:chMax val="0"/>
          <dgm:bulletEnabled val="1"/>
        </dgm:presLayoutVars>
      </dgm:prSet>
      <dgm:spPr/>
    </dgm:pt>
    <dgm:pt modelId="{760C097B-80C6-1E4B-963A-DA9BEAAD8E9D}" type="pres">
      <dgm:prSet presAssocID="{C83A06AA-8163-FA41-A630-175665D59433}" presName="childText" presStyleLbl="revTx" presStyleIdx="0" presStyleCnt="3">
        <dgm:presLayoutVars>
          <dgm:bulletEnabled val="1"/>
        </dgm:presLayoutVars>
      </dgm:prSet>
      <dgm:spPr/>
    </dgm:pt>
    <dgm:pt modelId="{6D1C0904-61AA-1141-975F-217E2E1E4A6C}" type="pres">
      <dgm:prSet presAssocID="{CCD53379-4D30-144A-ABA6-AFAD0683651B}" presName="parentText" presStyleLbl="node1" presStyleIdx="1" presStyleCnt="3" custScaleY="55797">
        <dgm:presLayoutVars>
          <dgm:chMax val="0"/>
          <dgm:bulletEnabled val="1"/>
        </dgm:presLayoutVars>
      </dgm:prSet>
      <dgm:spPr/>
    </dgm:pt>
    <dgm:pt modelId="{ABDB0552-4FEA-6247-94F6-1A37C6EF5793}" type="pres">
      <dgm:prSet presAssocID="{CCD53379-4D30-144A-ABA6-AFAD0683651B}" presName="childText" presStyleLbl="revTx" presStyleIdx="1" presStyleCnt="3">
        <dgm:presLayoutVars>
          <dgm:bulletEnabled val="1"/>
        </dgm:presLayoutVars>
      </dgm:prSet>
      <dgm:spPr/>
    </dgm:pt>
    <dgm:pt modelId="{1D45824C-6B5C-A947-9846-33CFD0B634CE}" type="pres">
      <dgm:prSet presAssocID="{F0B653DB-FCD2-4A41-8A54-7A7B4EB959CD}" presName="parentText" presStyleLbl="node1" presStyleIdx="2" presStyleCnt="3" custScaleY="55693">
        <dgm:presLayoutVars>
          <dgm:chMax val="0"/>
          <dgm:bulletEnabled val="1"/>
        </dgm:presLayoutVars>
      </dgm:prSet>
      <dgm:spPr/>
    </dgm:pt>
    <dgm:pt modelId="{BFA7E158-8186-FD4B-814B-8BE0E78A809F}" type="pres">
      <dgm:prSet presAssocID="{F0B653DB-FCD2-4A41-8A54-7A7B4EB959CD}" presName="childText" presStyleLbl="revTx" presStyleIdx="2" presStyleCnt="3" custScaleY="100291">
        <dgm:presLayoutVars>
          <dgm:bulletEnabled val="1"/>
        </dgm:presLayoutVars>
      </dgm:prSet>
      <dgm:spPr/>
    </dgm:pt>
  </dgm:ptLst>
  <dgm:cxnLst>
    <dgm:cxn modelId="{C1CFD301-03DA-AF4C-915C-3296F79192CB}" srcId="{F0B653DB-FCD2-4A41-8A54-7A7B4EB959CD}" destId="{BB60DB6E-B2E1-2444-A5FC-FE8D5C00973E}" srcOrd="0" destOrd="0" parTransId="{9B100B00-7191-3C49-90EE-8F05AF8BE2AC}" sibTransId="{14B12093-6D88-0343-86ED-6A81411613B0}"/>
    <dgm:cxn modelId="{DEAD5905-3089-F94D-AB47-3320E7C60A00}" srcId="{91B48EC5-7720-BA4F-BC84-3A59FFC1322F}" destId="{F0B653DB-FCD2-4A41-8A54-7A7B4EB959CD}" srcOrd="2" destOrd="0" parTransId="{D0A7DFD5-F3EA-5B4A-9F32-C6F019C985EF}" sibTransId="{7E3DE305-F037-5D44-8463-91BE6EFB50E9}"/>
    <dgm:cxn modelId="{A019B405-C535-BB4B-ABD6-3302AB7C3E64}" srcId="{F0B653DB-FCD2-4A41-8A54-7A7B4EB959CD}" destId="{21A8FDFC-E4C3-0B4F-B7C7-F0EEA85550C5}" srcOrd="1" destOrd="0" parTransId="{997E330C-0139-7941-840E-21D14E5667C6}" sibTransId="{D1C07917-87A1-7E46-8A70-E0C3CD1E6380}"/>
    <dgm:cxn modelId="{2306D00B-CEBA-414A-9414-04E71A1DC8E0}" type="presOf" srcId="{1E13E225-8132-4548-9EF9-593B5DB2C75E}" destId="{BFA7E158-8186-FD4B-814B-8BE0E78A809F}" srcOrd="0" destOrd="3" presId="urn:microsoft.com/office/officeart/2005/8/layout/vList2"/>
    <dgm:cxn modelId="{1E46D62A-AB6F-2041-B868-4BB2046D03AC}" srcId="{F0B653DB-FCD2-4A41-8A54-7A7B4EB959CD}" destId="{D7B834EF-A85D-754A-93AF-D7A5FADF6AE7}" srcOrd="2" destOrd="0" parTransId="{781A431F-EC6E-544D-9F5A-B8D23F9F2638}" sibTransId="{14CB04D2-E2BC-9D4C-B68F-0CC9760677FC}"/>
    <dgm:cxn modelId="{3C7A882C-01B6-2649-A4D7-6B1CA747B975}" srcId="{91B48EC5-7720-BA4F-BC84-3A59FFC1322F}" destId="{CCD53379-4D30-144A-ABA6-AFAD0683651B}" srcOrd="1" destOrd="0" parTransId="{E58921CA-BFB3-EB45-81D3-47A89B547CEF}" sibTransId="{ACCDE47C-3978-A34C-8AEB-A68349E8541C}"/>
    <dgm:cxn modelId="{1D690D35-058A-6E4E-969F-97359DAE1773}" type="presOf" srcId="{6F58B1CA-139E-E544-A337-28DDD99C8B74}" destId="{ABDB0552-4FEA-6247-94F6-1A37C6EF5793}" srcOrd="0" destOrd="0" presId="urn:microsoft.com/office/officeart/2005/8/layout/vList2"/>
    <dgm:cxn modelId="{25CE433D-6C79-4049-A695-77350B1E14B2}" type="presOf" srcId="{C83A06AA-8163-FA41-A630-175665D59433}" destId="{01E286CE-596D-774A-B456-79DC52300327}" srcOrd="0" destOrd="0" presId="urn:microsoft.com/office/officeart/2005/8/layout/vList2"/>
    <dgm:cxn modelId="{77B0DC57-7D94-C347-847B-337DA42CA6F5}" srcId="{F0B653DB-FCD2-4A41-8A54-7A7B4EB959CD}" destId="{1E13E225-8132-4548-9EF9-593B5DB2C75E}" srcOrd="3" destOrd="0" parTransId="{D7A2F408-BB99-A344-84B5-A50FF62AB5A9}" sibTransId="{90F27BBB-198D-4B46-9B91-90E4C92AA1BE}"/>
    <dgm:cxn modelId="{ACDF2159-CF5A-0C45-84A4-8A284BEAE5D8}" type="presOf" srcId="{21A8FDFC-E4C3-0B4F-B7C7-F0EEA85550C5}" destId="{BFA7E158-8186-FD4B-814B-8BE0E78A809F}" srcOrd="0" destOrd="1" presId="urn:microsoft.com/office/officeart/2005/8/layout/vList2"/>
    <dgm:cxn modelId="{BA45DE5E-7093-7849-AD26-3FD7491E74BE}" srcId="{C83A06AA-8163-FA41-A630-175665D59433}" destId="{71106165-6C2D-8742-B2FF-BC23563D7256}" srcOrd="0" destOrd="0" parTransId="{D05E73D9-5D2B-C84D-A468-9EDB67072949}" sibTransId="{EA045AC3-6576-FE47-8BB4-0532803E490F}"/>
    <dgm:cxn modelId="{E205866A-24E1-8346-A922-7F587A13DE30}" type="presOf" srcId="{CCD53379-4D30-144A-ABA6-AFAD0683651B}" destId="{6D1C0904-61AA-1141-975F-217E2E1E4A6C}" srcOrd="0" destOrd="0" presId="urn:microsoft.com/office/officeart/2005/8/layout/vList2"/>
    <dgm:cxn modelId="{C0DFA46B-7938-4A45-9CCA-AF871EA77192}" srcId="{CCD53379-4D30-144A-ABA6-AFAD0683651B}" destId="{6F58B1CA-139E-E544-A337-28DDD99C8B74}" srcOrd="0" destOrd="0" parTransId="{3B063713-26C9-7742-AA7A-CDF19D25795F}" sibTransId="{D5E8C9C4-EE2F-AF41-B2B3-9BB88D14D40C}"/>
    <dgm:cxn modelId="{57FBAA6F-FF84-9C4B-8F74-5D83C326E59D}" type="presOf" srcId="{71106165-6C2D-8742-B2FF-BC23563D7256}" destId="{760C097B-80C6-1E4B-963A-DA9BEAAD8E9D}" srcOrd="0" destOrd="0" presId="urn:microsoft.com/office/officeart/2005/8/layout/vList2"/>
    <dgm:cxn modelId="{C9C5867B-20AC-514C-B41C-A187699AD037}" type="presOf" srcId="{F0B653DB-FCD2-4A41-8A54-7A7B4EB959CD}" destId="{1D45824C-6B5C-A947-9846-33CFD0B634CE}" srcOrd="0" destOrd="0" presId="urn:microsoft.com/office/officeart/2005/8/layout/vList2"/>
    <dgm:cxn modelId="{93B5847C-37C4-9B4E-BBD6-D665386523C3}" type="presOf" srcId="{E7101BBA-265A-4548-8899-B103AA991625}" destId="{ABDB0552-4FEA-6247-94F6-1A37C6EF5793}" srcOrd="0" destOrd="1" presId="urn:microsoft.com/office/officeart/2005/8/layout/vList2"/>
    <dgm:cxn modelId="{AC0FF996-E03F-B544-9FB9-3D7BCB4E8B2A}" srcId="{C83A06AA-8163-FA41-A630-175665D59433}" destId="{D212CB0A-A747-F943-8FBF-3C4C95D3D884}" srcOrd="1" destOrd="0" parTransId="{65A43023-7DE9-2649-B66F-50E7F3E89727}" sibTransId="{491DED43-B031-A841-8A16-D53725F52433}"/>
    <dgm:cxn modelId="{5B4858A2-5E37-874A-A670-080CD19F4D51}" type="presOf" srcId="{D212CB0A-A747-F943-8FBF-3C4C95D3D884}" destId="{760C097B-80C6-1E4B-963A-DA9BEAAD8E9D}" srcOrd="0" destOrd="1" presId="urn:microsoft.com/office/officeart/2005/8/layout/vList2"/>
    <dgm:cxn modelId="{37D18FBA-6C0C-7E4F-A018-C72A16F91CFC}" type="presOf" srcId="{91B48EC5-7720-BA4F-BC84-3A59FFC1322F}" destId="{76D671E9-F1AA-D049-8A44-745A5DB687A3}" srcOrd="0" destOrd="0" presId="urn:microsoft.com/office/officeart/2005/8/layout/vList2"/>
    <dgm:cxn modelId="{A53631D1-A892-0B46-B226-F7729A5374C8}" srcId="{CCD53379-4D30-144A-ABA6-AFAD0683651B}" destId="{E7101BBA-265A-4548-8899-B103AA991625}" srcOrd="1" destOrd="0" parTransId="{56CE9DDD-4652-B540-BC30-3B7CA0D83439}" sibTransId="{E3BF6133-0A7E-714E-A87D-51B3E95B2120}"/>
    <dgm:cxn modelId="{41E7CED4-658F-944A-8747-DD4256890A05}" srcId="{91B48EC5-7720-BA4F-BC84-3A59FFC1322F}" destId="{C83A06AA-8163-FA41-A630-175665D59433}" srcOrd="0" destOrd="0" parTransId="{952CE26C-3C58-AF45-8A0C-2C41778F35E6}" sibTransId="{93C9B1F2-D882-6A49-B0DB-3EE18ADAC406}"/>
    <dgm:cxn modelId="{CE5995E8-8E0A-C943-B089-B04EBFE923EF}" type="presOf" srcId="{BB60DB6E-B2E1-2444-A5FC-FE8D5C00973E}" destId="{BFA7E158-8186-FD4B-814B-8BE0E78A809F}" srcOrd="0" destOrd="0" presId="urn:microsoft.com/office/officeart/2005/8/layout/vList2"/>
    <dgm:cxn modelId="{B4C25CFE-BF5A-F34E-9709-23A472EB196B}" type="presOf" srcId="{D7B834EF-A85D-754A-93AF-D7A5FADF6AE7}" destId="{BFA7E158-8186-FD4B-814B-8BE0E78A809F}" srcOrd="0" destOrd="2" presId="urn:microsoft.com/office/officeart/2005/8/layout/vList2"/>
    <dgm:cxn modelId="{33B264ED-6139-334C-9C78-35AA6D5E7377}" type="presParOf" srcId="{76D671E9-F1AA-D049-8A44-745A5DB687A3}" destId="{01E286CE-596D-774A-B456-79DC52300327}" srcOrd="0" destOrd="0" presId="urn:microsoft.com/office/officeart/2005/8/layout/vList2"/>
    <dgm:cxn modelId="{FFC12958-2847-2B4F-96CA-E91091F00CE6}" type="presParOf" srcId="{76D671E9-F1AA-D049-8A44-745A5DB687A3}" destId="{760C097B-80C6-1E4B-963A-DA9BEAAD8E9D}" srcOrd="1" destOrd="0" presId="urn:microsoft.com/office/officeart/2005/8/layout/vList2"/>
    <dgm:cxn modelId="{8D1DCE20-354B-294D-BC83-ED6E1763A2B3}" type="presParOf" srcId="{76D671E9-F1AA-D049-8A44-745A5DB687A3}" destId="{6D1C0904-61AA-1141-975F-217E2E1E4A6C}" srcOrd="2" destOrd="0" presId="urn:microsoft.com/office/officeart/2005/8/layout/vList2"/>
    <dgm:cxn modelId="{989AE1F1-AB2C-C749-BBF9-4F0526F8F6A1}" type="presParOf" srcId="{76D671E9-F1AA-D049-8A44-745A5DB687A3}" destId="{ABDB0552-4FEA-6247-94F6-1A37C6EF5793}" srcOrd="3" destOrd="0" presId="urn:microsoft.com/office/officeart/2005/8/layout/vList2"/>
    <dgm:cxn modelId="{9C780A7F-3477-3F4F-B0C8-E09D2C457899}" type="presParOf" srcId="{76D671E9-F1AA-D049-8A44-745A5DB687A3}" destId="{1D45824C-6B5C-A947-9846-33CFD0B634CE}" srcOrd="4" destOrd="0" presId="urn:microsoft.com/office/officeart/2005/8/layout/vList2"/>
    <dgm:cxn modelId="{0C13226F-5512-CB4B-B8A5-50FA61413B10}" type="presParOf" srcId="{76D671E9-F1AA-D049-8A44-745A5DB687A3}" destId="{BFA7E158-8186-FD4B-814B-8BE0E78A809F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0619B-9876-4E77-BCB6-6C052746D37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28057A-CD52-44E5-8B20-948919ACFA76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Source: </a:t>
          </a:r>
          <a:r>
            <a:rPr lang="en-US" sz="2400" err="1">
              <a:latin typeface="Garamond" panose="02020404030301010803" pitchFamily="18" charset="0"/>
            </a:rPr>
            <a:t>nbastatR</a:t>
          </a:r>
          <a:r>
            <a:rPr lang="en-US" sz="2400">
              <a:latin typeface="Garamond" panose="02020404030301010803" pitchFamily="18" charset="0"/>
            </a:rPr>
            <a:t> package</a:t>
          </a:r>
        </a:p>
      </dgm:t>
    </dgm:pt>
    <dgm:pt modelId="{AAEBC5E4-A8C3-49E0-8FBF-22A0776E9512}" type="parTrans" cxnId="{DD865E4C-EBED-4006-9369-77C9E8E85125}">
      <dgm:prSet/>
      <dgm:spPr/>
      <dgm:t>
        <a:bodyPr/>
        <a:lstStyle/>
        <a:p>
          <a:endParaRPr lang="en-US"/>
        </a:p>
      </dgm:t>
    </dgm:pt>
    <dgm:pt modelId="{36419786-46F8-413B-B34E-4BF579C370CD}" type="sibTrans" cxnId="{DD865E4C-EBED-4006-9369-77C9E8E85125}">
      <dgm:prSet/>
      <dgm:spPr/>
      <dgm:t>
        <a:bodyPr/>
        <a:lstStyle/>
        <a:p>
          <a:endParaRPr lang="en-US"/>
        </a:p>
      </dgm:t>
    </dgm:pt>
    <dgm:pt modelId="{A413142A-1931-4D4F-82EE-C0F7D1D71623}">
      <dgm:prSet custT="1"/>
      <dgm:spPr>
        <a:solidFill>
          <a:schemeClr val="tx2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Pulled game data from the 2019-2020 and 2020-2021 seasons</a:t>
          </a:r>
        </a:p>
      </dgm:t>
    </dgm:pt>
    <dgm:pt modelId="{AB5E1F74-9A4D-4468-A625-8C804D7BD4B0}" type="parTrans" cxnId="{5FA4B1DA-7731-45BC-91C0-C257AA296200}">
      <dgm:prSet/>
      <dgm:spPr/>
      <dgm:t>
        <a:bodyPr/>
        <a:lstStyle/>
        <a:p>
          <a:endParaRPr lang="en-US"/>
        </a:p>
      </dgm:t>
    </dgm:pt>
    <dgm:pt modelId="{37B95F90-B6A1-43A7-BC1D-6B24D9CB8D0F}" type="sibTrans" cxnId="{5FA4B1DA-7731-45BC-91C0-C257AA296200}">
      <dgm:prSet/>
      <dgm:spPr/>
      <dgm:t>
        <a:bodyPr/>
        <a:lstStyle/>
        <a:p>
          <a:endParaRPr lang="en-US"/>
        </a:p>
      </dgm:t>
    </dgm:pt>
    <dgm:pt modelId="{EB6D9AAB-789C-4BC2-AE5B-93C2CCA4417A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Extracted and calculated offensive and defensive averages based on previous games played</a:t>
          </a:r>
        </a:p>
      </dgm:t>
    </dgm:pt>
    <dgm:pt modelId="{E69608DF-409E-4A2A-88B1-763EE6933A0E}" type="parTrans" cxnId="{E3513A5E-EAB7-454C-A5FA-5862B59850C8}">
      <dgm:prSet/>
      <dgm:spPr/>
      <dgm:t>
        <a:bodyPr/>
        <a:lstStyle/>
        <a:p>
          <a:endParaRPr lang="en-US"/>
        </a:p>
      </dgm:t>
    </dgm:pt>
    <dgm:pt modelId="{8C24E120-C078-4D31-9630-8A92BAE46BB4}" type="sibTrans" cxnId="{E3513A5E-EAB7-454C-A5FA-5862B59850C8}">
      <dgm:prSet/>
      <dgm:spPr/>
      <dgm:t>
        <a:bodyPr/>
        <a:lstStyle/>
        <a:p>
          <a:endParaRPr lang="en-US"/>
        </a:p>
      </dgm:t>
    </dgm:pt>
    <dgm:pt modelId="{34651D36-2A60-47A8-A424-D1C58EF6719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Removed each team's first game of the year to omit NA's for modeling</a:t>
          </a:r>
        </a:p>
      </dgm:t>
    </dgm:pt>
    <dgm:pt modelId="{4CB4FB28-ABC1-4F0C-8827-ABEF009F69FE}" type="parTrans" cxnId="{0BFA97BE-F00F-423F-8803-81076AAB5663}">
      <dgm:prSet/>
      <dgm:spPr/>
      <dgm:t>
        <a:bodyPr/>
        <a:lstStyle/>
        <a:p>
          <a:endParaRPr lang="en-US"/>
        </a:p>
      </dgm:t>
    </dgm:pt>
    <dgm:pt modelId="{B23485B6-8FD7-4861-B6E0-92101F74047E}" type="sibTrans" cxnId="{0BFA97BE-F00F-423F-8803-81076AAB5663}">
      <dgm:prSet/>
      <dgm:spPr/>
      <dgm:t>
        <a:bodyPr/>
        <a:lstStyle/>
        <a:p>
          <a:endParaRPr lang="en-US"/>
        </a:p>
      </dgm:t>
    </dgm:pt>
    <dgm:pt modelId="{FB69A1FB-23CD-42EB-9A09-4A203712236F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Built a model to predict a game's point differential</a:t>
          </a:r>
        </a:p>
      </dgm:t>
    </dgm:pt>
    <dgm:pt modelId="{F4357B80-8169-41D9-8D2C-611B8FDA9008}" type="parTrans" cxnId="{AB88AB4F-9FB4-4C2F-8F78-336B3E25F530}">
      <dgm:prSet/>
      <dgm:spPr/>
      <dgm:t>
        <a:bodyPr/>
        <a:lstStyle/>
        <a:p>
          <a:endParaRPr lang="en-US"/>
        </a:p>
      </dgm:t>
    </dgm:pt>
    <dgm:pt modelId="{EA1C312C-3BBE-4816-94F6-F777C0D37935}" type="sibTrans" cxnId="{AB88AB4F-9FB4-4C2F-8F78-336B3E25F530}">
      <dgm:prSet/>
      <dgm:spPr/>
      <dgm:t>
        <a:bodyPr/>
        <a:lstStyle/>
        <a:p>
          <a:endParaRPr lang="en-US"/>
        </a:p>
      </dgm:t>
    </dgm:pt>
    <dgm:pt modelId="{5E12A88C-E887-497C-A2B5-59CEF5B2E8C7}">
      <dgm:prSet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Built a model to replace individual players</a:t>
          </a:r>
        </a:p>
      </dgm:t>
    </dgm:pt>
    <dgm:pt modelId="{E5AFFC93-3F3F-40F3-8886-2600A6D34133}" type="parTrans" cxnId="{7AC7DA18-8C6A-4B11-8493-623EEE58301F}">
      <dgm:prSet/>
      <dgm:spPr/>
      <dgm:t>
        <a:bodyPr/>
        <a:lstStyle/>
        <a:p>
          <a:endParaRPr lang="en-US"/>
        </a:p>
      </dgm:t>
    </dgm:pt>
    <dgm:pt modelId="{AA1A7F74-200F-4819-B670-EEBAAD0CB35A}" type="sibTrans" cxnId="{7AC7DA18-8C6A-4B11-8493-623EEE58301F}">
      <dgm:prSet/>
      <dgm:spPr/>
      <dgm:t>
        <a:bodyPr/>
        <a:lstStyle/>
        <a:p>
          <a:endParaRPr lang="en-US"/>
        </a:p>
      </dgm:t>
    </dgm:pt>
    <dgm:pt modelId="{513A5148-C489-A840-849C-F4F0FA7F4B8A}" type="pres">
      <dgm:prSet presAssocID="{B690619B-9876-4E77-BCB6-6C052746D37E}" presName="linear" presStyleCnt="0">
        <dgm:presLayoutVars>
          <dgm:animLvl val="lvl"/>
          <dgm:resizeHandles val="exact"/>
        </dgm:presLayoutVars>
      </dgm:prSet>
      <dgm:spPr/>
    </dgm:pt>
    <dgm:pt modelId="{B6D313CD-FD80-6845-A933-30A8A725DF71}" type="pres">
      <dgm:prSet presAssocID="{9A28057A-CD52-44E5-8B20-948919ACFA7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15D6E83-DE42-8B4B-A114-A33A1303BD8F}" type="pres">
      <dgm:prSet presAssocID="{36419786-46F8-413B-B34E-4BF579C370CD}" presName="spacer" presStyleCnt="0"/>
      <dgm:spPr/>
    </dgm:pt>
    <dgm:pt modelId="{B5FF11FF-EF61-AF46-83F6-D41C7E6F8BC1}" type="pres">
      <dgm:prSet presAssocID="{A413142A-1931-4D4F-82EE-C0F7D1D7162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02A4B28-7345-5F4C-ACF1-16722CE48A1E}" type="pres">
      <dgm:prSet presAssocID="{37B95F90-B6A1-43A7-BC1D-6B24D9CB8D0F}" presName="spacer" presStyleCnt="0"/>
      <dgm:spPr/>
    </dgm:pt>
    <dgm:pt modelId="{00BA7594-9EFE-B14D-9762-8E8086D05AB2}" type="pres">
      <dgm:prSet presAssocID="{EB6D9AAB-789C-4BC2-AE5B-93C2CCA4417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EFA1723-1DBB-3E43-9455-DA1E0A6E5979}" type="pres">
      <dgm:prSet presAssocID="{8C24E120-C078-4D31-9630-8A92BAE46BB4}" presName="spacer" presStyleCnt="0"/>
      <dgm:spPr/>
    </dgm:pt>
    <dgm:pt modelId="{D808AA83-5815-7149-97DE-2CD8956ACEA8}" type="pres">
      <dgm:prSet presAssocID="{34651D36-2A60-47A8-A424-D1C58EF6719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FB564B5-A4FB-9F44-B7F1-2D158432B45E}" type="pres">
      <dgm:prSet presAssocID="{B23485B6-8FD7-4861-B6E0-92101F74047E}" presName="spacer" presStyleCnt="0"/>
      <dgm:spPr/>
    </dgm:pt>
    <dgm:pt modelId="{9DF9370E-EA6C-5E4C-8FC8-6ED6AF2430E2}" type="pres">
      <dgm:prSet presAssocID="{FB69A1FB-23CD-42EB-9A09-4A20371223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5FE77C2-2C3A-D048-8276-3EC56A65A69C}" type="pres">
      <dgm:prSet presAssocID="{EA1C312C-3BBE-4816-94F6-F777C0D37935}" presName="spacer" presStyleCnt="0"/>
      <dgm:spPr/>
    </dgm:pt>
    <dgm:pt modelId="{59A816B4-6E54-2E4D-AA77-A4F45B11C25E}" type="pres">
      <dgm:prSet presAssocID="{5E12A88C-E887-497C-A2B5-59CEF5B2E8C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9EC6F18-EF2A-1849-8741-0A04A39F0E22}" type="presOf" srcId="{34651D36-2A60-47A8-A424-D1C58EF67190}" destId="{D808AA83-5815-7149-97DE-2CD8956ACEA8}" srcOrd="0" destOrd="0" presId="urn:microsoft.com/office/officeart/2005/8/layout/vList2"/>
    <dgm:cxn modelId="{9B4C9918-386C-D740-AC9D-EFF43FE9372C}" type="presOf" srcId="{9A28057A-CD52-44E5-8B20-948919ACFA76}" destId="{B6D313CD-FD80-6845-A933-30A8A725DF71}" srcOrd="0" destOrd="0" presId="urn:microsoft.com/office/officeart/2005/8/layout/vList2"/>
    <dgm:cxn modelId="{7AC7DA18-8C6A-4B11-8493-623EEE58301F}" srcId="{B690619B-9876-4E77-BCB6-6C052746D37E}" destId="{5E12A88C-E887-497C-A2B5-59CEF5B2E8C7}" srcOrd="5" destOrd="0" parTransId="{E5AFFC93-3F3F-40F3-8886-2600A6D34133}" sibTransId="{AA1A7F74-200F-4819-B670-EEBAAD0CB35A}"/>
    <dgm:cxn modelId="{D7A00F1A-A37C-2D4F-8BDF-00D7A26EF23C}" type="presOf" srcId="{B690619B-9876-4E77-BCB6-6C052746D37E}" destId="{513A5148-C489-A840-849C-F4F0FA7F4B8A}" srcOrd="0" destOrd="0" presId="urn:microsoft.com/office/officeart/2005/8/layout/vList2"/>
    <dgm:cxn modelId="{DD865E4C-EBED-4006-9369-77C9E8E85125}" srcId="{B690619B-9876-4E77-BCB6-6C052746D37E}" destId="{9A28057A-CD52-44E5-8B20-948919ACFA76}" srcOrd="0" destOrd="0" parTransId="{AAEBC5E4-A8C3-49E0-8FBF-22A0776E9512}" sibTransId="{36419786-46F8-413B-B34E-4BF579C370CD}"/>
    <dgm:cxn modelId="{AB88AB4F-9FB4-4C2F-8F78-336B3E25F530}" srcId="{B690619B-9876-4E77-BCB6-6C052746D37E}" destId="{FB69A1FB-23CD-42EB-9A09-4A203712236F}" srcOrd="4" destOrd="0" parTransId="{F4357B80-8169-41D9-8D2C-611B8FDA9008}" sibTransId="{EA1C312C-3BBE-4816-94F6-F777C0D37935}"/>
    <dgm:cxn modelId="{C108155A-542A-884E-9B4C-D570894122FB}" type="presOf" srcId="{A413142A-1931-4D4F-82EE-C0F7D1D71623}" destId="{B5FF11FF-EF61-AF46-83F6-D41C7E6F8BC1}" srcOrd="0" destOrd="0" presId="urn:microsoft.com/office/officeart/2005/8/layout/vList2"/>
    <dgm:cxn modelId="{3E6D675D-3C9F-6744-9938-59ADDED560E4}" type="presOf" srcId="{EB6D9AAB-789C-4BC2-AE5B-93C2CCA4417A}" destId="{00BA7594-9EFE-B14D-9762-8E8086D05AB2}" srcOrd="0" destOrd="0" presId="urn:microsoft.com/office/officeart/2005/8/layout/vList2"/>
    <dgm:cxn modelId="{E3513A5E-EAB7-454C-A5FA-5862B59850C8}" srcId="{B690619B-9876-4E77-BCB6-6C052746D37E}" destId="{EB6D9AAB-789C-4BC2-AE5B-93C2CCA4417A}" srcOrd="2" destOrd="0" parTransId="{E69608DF-409E-4A2A-88B1-763EE6933A0E}" sibTransId="{8C24E120-C078-4D31-9630-8A92BAE46BB4}"/>
    <dgm:cxn modelId="{C6F8DFAF-4F7F-6841-A856-D506F57BD762}" type="presOf" srcId="{FB69A1FB-23CD-42EB-9A09-4A203712236F}" destId="{9DF9370E-EA6C-5E4C-8FC8-6ED6AF2430E2}" srcOrd="0" destOrd="0" presId="urn:microsoft.com/office/officeart/2005/8/layout/vList2"/>
    <dgm:cxn modelId="{0BFA97BE-F00F-423F-8803-81076AAB5663}" srcId="{B690619B-9876-4E77-BCB6-6C052746D37E}" destId="{34651D36-2A60-47A8-A424-D1C58EF67190}" srcOrd="3" destOrd="0" parTransId="{4CB4FB28-ABC1-4F0C-8827-ABEF009F69FE}" sibTransId="{B23485B6-8FD7-4861-B6E0-92101F74047E}"/>
    <dgm:cxn modelId="{5FA4B1DA-7731-45BC-91C0-C257AA296200}" srcId="{B690619B-9876-4E77-BCB6-6C052746D37E}" destId="{A413142A-1931-4D4F-82EE-C0F7D1D71623}" srcOrd="1" destOrd="0" parTransId="{AB5E1F74-9A4D-4468-A625-8C804D7BD4B0}" sibTransId="{37B95F90-B6A1-43A7-BC1D-6B24D9CB8D0F}"/>
    <dgm:cxn modelId="{DB2ACDE8-1C8F-6B4B-B3AF-9ED6A635E974}" type="presOf" srcId="{5E12A88C-E887-497C-A2B5-59CEF5B2E8C7}" destId="{59A816B4-6E54-2E4D-AA77-A4F45B11C25E}" srcOrd="0" destOrd="0" presId="urn:microsoft.com/office/officeart/2005/8/layout/vList2"/>
    <dgm:cxn modelId="{199D2B7A-FD77-5943-80B2-60A14F1D1477}" type="presParOf" srcId="{513A5148-C489-A840-849C-F4F0FA7F4B8A}" destId="{B6D313CD-FD80-6845-A933-30A8A725DF71}" srcOrd="0" destOrd="0" presId="urn:microsoft.com/office/officeart/2005/8/layout/vList2"/>
    <dgm:cxn modelId="{C605D790-466C-C841-8CC9-72F2EDB0D051}" type="presParOf" srcId="{513A5148-C489-A840-849C-F4F0FA7F4B8A}" destId="{415D6E83-DE42-8B4B-A114-A33A1303BD8F}" srcOrd="1" destOrd="0" presId="urn:microsoft.com/office/officeart/2005/8/layout/vList2"/>
    <dgm:cxn modelId="{B8F01276-71FE-6E4D-B959-1FEE1B54AEB7}" type="presParOf" srcId="{513A5148-C489-A840-849C-F4F0FA7F4B8A}" destId="{B5FF11FF-EF61-AF46-83F6-D41C7E6F8BC1}" srcOrd="2" destOrd="0" presId="urn:microsoft.com/office/officeart/2005/8/layout/vList2"/>
    <dgm:cxn modelId="{232166E0-DA91-1141-9E22-8F9857A8EF24}" type="presParOf" srcId="{513A5148-C489-A840-849C-F4F0FA7F4B8A}" destId="{B02A4B28-7345-5F4C-ACF1-16722CE48A1E}" srcOrd="3" destOrd="0" presId="urn:microsoft.com/office/officeart/2005/8/layout/vList2"/>
    <dgm:cxn modelId="{F0CB7A65-95E9-844B-B653-97C9A5B61BB9}" type="presParOf" srcId="{513A5148-C489-A840-849C-F4F0FA7F4B8A}" destId="{00BA7594-9EFE-B14D-9762-8E8086D05AB2}" srcOrd="4" destOrd="0" presId="urn:microsoft.com/office/officeart/2005/8/layout/vList2"/>
    <dgm:cxn modelId="{FC24D553-24F3-664E-9B7F-EB5135E9D328}" type="presParOf" srcId="{513A5148-C489-A840-849C-F4F0FA7F4B8A}" destId="{8EFA1723-1DBB-3E43-9455-DA1E0A6E5979}" srcOrd="5" destOrd="0" presId="urn:microsoft.com/office/officeart/2005/8/layout/vList2"/>
    <dgm:cxn modelId="{AD3C272C-7B8F-754D-AA0A-B53ECA3D09DB}" type="presParOf" srcId="{513A5148-C489-A840-849C-F4F0FA7F4B8A}" destId="{D808AA83-5815-7149-97DE-2CD8956ACEA8}" srcOrd="6" destOrd="0" presId="urn:microsoft.com/office/officeart/2005/8/layout/vList2"/>
    <dgm:cxn modelId="{FE13FD7B-3B24-9F46-939E-8E1C47074B7F}" type="presParOf" srcId="{513A5148-C489-A840-849C-F4F0FA7F4B8A}" destId="{BFB564B5-A4FB-9F44-B7F1-2D158432B45E}" srcOrd="7" destOrd="0" presId="urn:microsoft.com/office/officeart/2005/8/layout/vList2"/>
    <dgm:cxn modelId="{D870A54F-B4F6-2B49-B9D6-CB2EDC7C64CA}" type="presParOf" srcId="{513A5148-C489-A840-849C-F4F0FA7F4B8A}" destId="{9DF9370E-EA6C-5E4C-8FC8-6ED6AF2430E2}" srcOrd="8" destOrd="0" presId="urn:microsoft.com/office/officeart/2005/8/layout/vList2"/>
    <dgm:cxn modelId="{741B8C65-566A-FF47-BB72-3EC6A10105F9}" type="presParOf" srcId="{513A5148-C489-A840-849C-F4F0FA7F4B8A}" destId="{C5FE77C2-2C3A-D048-8276-3EC56A65A69C}" srcOrd="9" destOrd="0" presId="urn:microsoft.com/office/officeart/2005/8/layout/vList2"/>
    <dgm:cxn modelId="{CA8C688E-601E-3847-8542-8EDD0402D065}" type="presParOf" srcId="{513A5148-C489-A840-849C-F4F0FA7F4B8A}" destId="{59A816B4-6E54-2E4D-AA77-A4F45B11C25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5D10A-43F7-4F5B-9AD8-D0E2F9766D78}" type="doc">
      <dgm:prSet loTypeId="urn:microsoft.com/office/officeart/2005/8/layout/matrix3" loCatId="matrix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214F6F49-0640-44F9-BCE0-AEE13002F350}">
      <dgm:prSet/>
      <dgm:spPr/>
      <dgm:t>
        <a:bodyPr/>
        <a:lstStyle/>
        <a:p>
          <a:r>
            <a:rPr lang="en-US"/>
            <a:t>Predict Win or Loss</a:t>
          </a:r>
        </a:p>
      </dgm:t>
    </dgm:pt>
    <dgm:pt modelId="{5479648A-5465-4A9E-A78F-2E88855CC8D9}" type="parTrans" cxnId="{354C60AC-5391-4D41-B79C-2443C75219AB}">
      <dgm:prSet/>
      <dgm:spPr/>
      <dgm:t>
        <a:bodyPr/>
        <a:lstStyle/>
        <a:p>
          <a:endParaRPr lang="en-US"/>
        </a:p>
      </dgm:t>
    </dgm:pt>
    <dgm:pt modelId="{C1522F14-324E-442C-A0D7-22E89454B04D}" type="sibTrans" cxnId="{354C60AC-5391-4D41-B79C-2443C75219AB}">
      <dgm:prSet/>
      <dgm:spPr/>
      <dgm:t>
        <a:bodyPr/>
        <a:lstStyle/>
        <a:p>
          <a:endParaRPr lang="en-US"/>
        </a:p>
      </dgm:t>
    </dgm:pt>
    <dgm:pt modelId="{5A65562F-D16B-462A-974C-509886D6F6F3}">
      <dgm:prSet/>
      <dgm:spPr/>
      <dgm:t>
        <a:bodyPr/>
        <a:lstStyle/>
        <a:p>
          <a:r>
            <a:rPr lang="en-US"/>
            <a:t>Accuracy: 0.5872 </a:t>
          </a:r>
        </a:p>
      </dgm:t>
    </dgm:pt>
    <dgm:pt modelId="{F973FA82-B2D9-4270-822D-11561D31BC30}" type="parTrans" cxnId="{73774255-492C-483C-8A47-7FCA7FDD7D5B}">
      <dgm:prSet/>
      <dgm:spPr/>
      <dgm:t>
        <a:bodyPr/>
        <a:lstStyle/>
        <a:p>
          <a:endParaRPr lang="en-US"/>
        </a:p>
      </dgm:t>
    </dgm:pt>
    <dgm:pt modelId="{80DCE64D-FC52-4ECC-90FE-8DB86D3FB2E1}" type="sibTrans" cxnId="{73774255-492C-483C-8A47-7FCA7FDD7D5B}">
      <dgm:prSet/>
      <dgm:spPr/>
      <dgm:t>
        <a:bodyPr/>
        <a:lstStyle/>
        <a:p>
          <a:endParaRPr lang="en-US"/>
        </a:p>
      </dgm:t>
    </dgm:pt>
    <dgm:pt modelId="{3759B34A-3715-4D24-99E4-37FFADE206A4}">
      <dgm:prSet/>
      <dgm:spPr/>
      <dgm:t>
        <a:bodyPr/>
        <a:lstStyle/>
        <a:p>
          <a:r>
            <a:rPr lang="en-US"/>
            <a:t>Sensitivity: .5845</a:t>
          </a:r>
        </a:p>
      </dgm:t>
    </dgm:pt>
    <dgm:pt modelId="{1B20B6C7-21EC-4236-8A70-1D6439D240EF}" type="parTrans" cxnId="{B70A506B-0AAB-4ED8-858E-9E9E85E39598}">
      <dgm:prSet/>
      <dgm:spPr/>
      <dgm:t>
        <a:bodyPr/>
        <a:lstStyle/>
        <a:p>
          <a:endParaRPr lang="en-US"/>
        </a:p>
      </dgm:t>
    </dgm:pt>
    <dgm:pt modelId="{C76DE358-CCCF-4663-97BA-9EDE9869DE15}" type="sibTrans" cxnId="{B70A506B-0AAB-4ED8-858E-9E9E85E39598}">
      <dgm:prSet/>
      <dgm:spPr/>
      <dgm:t>
        <a:bodyPr/>
        <a:lstStyle/>
        <a:p>
          <a:endParaRPr lang="en-US"/>
        </a:p>
      </dgm:t>
    </dgm:pt>
    <dgm:pt modelId="{D50C8837-0DC4-4227-9955-6A448FFA75A8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Specificity: .5897</a:t>
          </a:r>
        </a:p>
      </dgm:t>
    </dgm:pt>
    <dgm:pt modelId="{BE976121-0499-4631-9F10-4A6C4CA5E569}" type="parTrans" cxnId="{AA97FDFB-57C2-40FA-AB3E-5CDAD68F6CF3}">
      <dgm:prSet/>
      <dgm:spPr/>
      <dgm:t>
        <a:bodyPr/>
        <a:lstStyle/>
        <a:p>
          <a:endParaRPr lang="en-US"/>
        </a:p>
      </dgm:t>
    </dgm:pt>
    <dgm:pt modelId="{0110CA71-0A9B-4674-8D9D-9C26DF7D7625}" type="sibTrans" cxnId="{AA97FDFB-57C2-40FA-AB3E-5CDAD68F6CF3}">
      <dgm:prSet/>
      <dgm:spPr/>
      <dgm:t>
        <a:bodyPr/>
        <a:lstStyle/>
        <a:p>
          <a:endParaRPr lang="en-US"/>
        </a:p>
      </dgm:t>
    </dgm:pt>
    <dgm:pt modelId="{E8CCB9D5-732D-B048-BDDA-C5E9DE1D8201}" type="pres">
      <dgm:prSet presAssocID="{9FD5D10A-43F7-4F5B-9AD8-D0E2F9766D78}" presName="matrix" presStyleCnt="0">
        <dgm:presLayoutVars>
          <dgm:chMax val="1"/>
          <dgm:dir/>
          <dgm:resizeHandles val="exact"/>
        </dgm:presLayoutVars>
      </dgm:prSet>
      <dgm:spPr/>
    </dgm:pt>
    <dgm:pt modelId="{DC33C01A-4F11-944C-9EA1-243433CF6FEB}" type="pres">
      <dgm:prSet presAssocID="{9FD5D10A-43F7-4F5B-9AD8-D0E2F9766D78}" presName="diamond" presStyleLbl="bgShp" presStyleIdx="0" presStyleCnt="1"/>
      <dgm:spPr>
        <a:solidFill>
          <a:schemeClr val="tx1"/>
        </a:solidFill>
      </dgm:spPr>
    </dgm:pt>
    <dgm:pt modelId="{46CD0EA0-AA1F-F84E-8420-785E60A951CB}" type="pres">
      <dgm:prSet presAssocID="{9FD5D10A-43F7-4F5B-9AD8-D0E2F9766D7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2DD906-DF2C-DB44-83C2-21EE2AEA1EBB}" type="pres">
      <dgm:prSet presAssocID="{9FD5D10A-43F7-4F5B-9AD8-D0E2F9766D7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5C33A25-36C6-D147-84CA-E0B8612596B6}" type="pres">
      <dgm:prSet presAssocID="{9FD5D10A-43F7-4F5B-9AD8-D0E2F9766D7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1883C12-CF3E-E041-9CB6-53C197DD7AFF}" type="pres">
      <dgm:prSet presAssocID="{9FD5D10A-43F7-4F5B-9AD8-D0E2F9766D7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9FA94C-A135-CE4B-B921-8949EF0AF86F}" type="presOf" srcId="{214F6F49-0640-44F9-BCE0-AEE13002F350}" destId="{46CD0EA0-AA1F-F84E-8420-785E60A951CB}" srcOrd="0" destOrd="0" presId="urn:microsoft.com/office/officeart/2005/8/layout/matrix3"/>
    <dgm:cxn modelId="{73774255-492C-483C-8A47-7FCA7FDD7D5B}" srcId="{9FD5D10A-43F7-4F5B-9AD8-D0E2F9766D78}" destId="{5A65562F-D16B-462A-974C-509886D6F6F3}" srcOrd="1" destOrd="0" parTransId="{F973FA82-B2D9-4270-822D-11561D31BC30}" sibTransId="{80DCE64D-FC52-4ECC-90FE-8DB86D3FB2E1}"/>
    <dgm:cxn modelId="{B70A506B-0AAB-4ED8-858E-9E9E85E39598}" srcId="{9FD5D10A-43F7-4F5B-9AD8-D0E2F9766D78}" destId="{3759B34A-3715-4D24-99E4-37FFADE206A4}" srcOrd="2" destOrd="0" parTransId="{1B20B6C7-21EC-4236-8A70-1D6439D240EF}" sibTransId="{C76DE358-CCCF-4663-97BA-9EDE9869DE15}"/>
    <dgm:cxn modelId="{F8DAB87E-FC82-B14F-8305-51FFE9382293}" type="presOf" srcId="{3759B34A-3715-4D24-99E4-37FFADE206A4}" destId="{D5C33A25-36C6-D147-84CA-E0B8612596B6}" srcOrd="0" destOrd="0" presId="urn:microsoft.com/office/officeart/2005/8/layout/matrix3"/>
    <dgm:cxn modelId="{6CB03798-04E5-2D4C-9DCA-9C43C70E4BEB}" type="presOf" srcId="{5A65562F-D16B-462A-974C-509886D6F6F3}" destId="{9E2DD906-DF2C-DB44-83C2-21EE2AEA1EBB}" srcOrd="0" destOrd="0" presId="urn:microsoft.com/office/officeart/2005/8/layout/matrix3"/>
    <dgm:cxn modelId="{354C60AC-5391-4D41-B79C-2443C75219AB}" srcId="{9FD5D10A-43F7-4F5B-9AD8-D0E2F9766D78}" destId="{214F6F49-0640-44F9-BCE0-AEE13002F350}" srcOrd="0" destOrd="0" parTransId="{5479648A-5465-4A9E-A78F-2E88855CC8D9}" sibTransId="{C1522F14-324E-442C-A0D7-22E89454B04D}"/>
    <dgm:cxn modelId="{F4BE99D3-3066-594E-9772-F13CF60C6006}" type="presOf" srcId="{D50C8837-0DC4-4227-9955-6A448FFA75A8}" destId="{61883C12-CF3E-E041-9CB6-53C197DD7AFF}" srcOrd="0" destOrd="0" presId="urn:microsoft.com/office/officeart/2005/8/layout/matrix3"/>
    <dgm:cxn modelId="{1E31F5E5-ACD2-2840-A246-80E56F1AC456}" type="presOf" srcId="{9FD5D10A-43F7-4F5B-9AD8-D0E2F9766D78}" destId="{E8CCB9D5-732D-B048-BDDA-C5E9DE1D8201}" srcOrd="0" destOrd="0" presId="urn:microsoft.com/office/officeart/2005/8/layout/matrix3"/>
    <dgm:cxn modelId="{AA97FDFB-57C2-40FA-AB3E-5CDAD68F6CF3}" srcId="{9FD5D10A-43F7-4F5B-9AD8-D0E2F9766D78}" destId="{D50C8837-0DC4-4227-9955-6A448FFA75A8}" srcOrd="3" destOrd="0" parTransId="{BE976121-0499-4631-9F10-4A6C4CA5E569}" sibTransId="{0110CA71-0A9B-4674-8D9D-9C26DF7D7625}"/>
    <dgm:cxn modelId="{0EB2DF55-0311-3449-A95E-140761DF7D98}" type="presParOf" srcId="{E8CCB9D5-732D-B048-BDDA-C5E9DE1D8201}" destId="{DC33C01A-4F11-944C-9EA1-243433CF6FEB}" srcOrd="0" destOrd="0" presId="urn:microsoft.com/office/officeart/2005/8/layout/matrix3"/>
    <dgm:cxn modelId="{FE82FE3B-B3D7-C74F-A12C-EDAC5E695016}" type="presParOf" srcId="{E8CCB9D5-732D-B048-BDDA-C5E9DE1D8201}" destId="{46CD0EA0-AA1F-F84E-8420-785E60A951CB}" srcOrd="1" destOrd="0" presId="urn:microsoft.com/office/officeart/2005/8/layout/matrix3"/>
    <dgm:cxn modelId="{A6898995-A519-AE42-98B3-1093156D5401}" type="presParOf" srcId="{E8CCB9D5-732D-B048-BDDA-C5E9DE1D8201}" destId="{9E2DD906-DF2C-DB44-83C2-21EE2AEA1EBB}" srcOrd="2" destOrd="0" presId="urn:microsoft.com/office/officeart/2005/8/layout/matrix3"/>
    <dgm:cxn modelId="{19CCD752-6D68-FF40-B9B5-3288BA5989A1}" type="presParOf" srcId="{E8CCB9D5-732D-B048-BDDA-C5E9DE1D8201}" destId="{D5C33A25-36C6-D147-84CA-E0B8612596B6}" srcOrd="3" destOrd="0" presId="urn:microsoft.com/office/officeart/2005/8/layout/matrix3"/>
    <dgm:cxn modelId="{08DAFE5F-50EB-0B43-96B7-7B4A0D8BCF59}" type="presParOf" srcId="{E8CCB9D5-732D-B048-BDDA-C5E9DE1D8201}" destId="{61883C12-CF3E-E041-9CB6-53C197DD7AF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0AAB54-915F-4469-B7F7-C53F9420BE9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65D436B-51D8-4F69-B760-BA8239B64B7D}">
      <dgm:prSet custT="1"/>
      <dgm:spPr>
        <a:solidFill>
          <a:schemeClr val="tx1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Replaced an average player (KCP) with Westbrook</a:t>
          </a:r>
        </a:p>
      </dgm:t>
    </dgm:pt>
    <dgm:pt modelId="{738CD7C7-5157-4EC0-B3C4-6065EA4C0824}" type="parTrans" cxnId="{C640C438-6755-4CF8-B314-615C12B20677}">
      <dgm:prSet/>
      <dgm:spPr/>
      <dgm:t>
        <a:bodyPr/>
        <a:lstStyle/>
        <a:p>
          <a:endParaRPr lang="en-US"/>
        </a:p>
      </dgm:t>
    </dgm:pt>
    <dgm:pt modelId="{E9ECE6E8-CC03-499D-931B-D7440E5D021D}" type="sibTrans" cxnId="{C640C438-6755-4CF8-B314-615C12B20677}">
      <dgm:prSet/>
      <dgm:spPr/>
      <dgm:t>
        <a:bodyPr/>
        <a:lstStyle/>
        <a:p>
          <a:endParaRPr lang="en-US"/>
        </a:p>
      </dgm:t>
    </dgm:pt>
    <dgm:pt modelId="{054AEB03-6B6C-4385-AD64-49DABA9E65EC}">
      <dgm:prSet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Created predictions for Lakers games with original roster and then Westbrook replacing KCP against final </a:t>
          </a:r>
          <a:r>
            <a:rPr lang="en-US" sz="2400" err="1">
              <a:latin typeface="Garamond" panose="02020404030301010803" pitchFamily="18" charset="0"/>
            </a:rPr>
            <a:t>XGboost</a:t>
          </a:r>
          <a:r>
            <a:rPr lang="en-US" sz="2400">
              <a:latin typeface="Garamond" panose="02020404030301010803" pitchFamily="18" charset="0"/>
            </a:rPr>
            <a:t> model</a:t>
          </a:r>
        </a:p>
      </dgm:t>
    </dgm:pt>
    <dgm:pt modelId="{6C3A3D30-BA5A-422D-8F33-5E68AC5710B6}" type="parTrans" cxnId="{A2643C8D-3F5E-41A9-BDFA-FCF958878855}">
      <dgm:prSet/>
      <dgm:spPr/>
      <dgm:t>
        <a:bodyPr/>
        <a:lstStyle/>
        <a:p>
          <a:endParaRPr lang="en-US"/>
        </a:p>
      </dgm:t>
    </dgm:pt>
    <dgm:pt modelId="{88FA8EF9-095C-4FEB-9E75-6840273442AA}" type="sibTrans" cxnId="{A2643C8D-3F5E-41A9-BDFA-FCF958878855}">
      <dgm:prSet/>
      <dgm:spPr/>
      <dgm:t>
        <a:bodyPr/>
        <a:lstStyle/>
        <a:p>
          <a:endParaRPr lang="en-US"/>
        </a:p>
      </dgm:t>
    </dgm:pt>
    <dgm:pt modelId="{715D0BB4-593C-42B7-8E33-4703E44A4460}">
      <dgm:prSet custT="1"/>
      <dgm:spPr/>
      <dgm:t>
        <a:bodyPr/>
        <a:lstStyle/>
        <a:p>
          <a:r>
            <a:rPr lang="en-US" sz="2400">
              <a:latin typeface="Garamond" panose="02020404030301010803" pitchFamily="18" charset="0"/>
            </a:rPr>
            <a:t>Compared predictions on point difference and outcome on a per game basis</a:t>
          </a:r>
        </a:p>
      </dgm:t>
    </dgm:pt>
    <dgm:pt modelId="{7FDFE534-A45F-449A-9E37-15FDE54C77B0}" type="parTrans" cxnId="{DD2A096B-EDAF-4138-B6EF-B0469A260A93}">
      <dgm:prSet/>
      <dgm:spPr/>
      <dgm:t>
        <a:bodyPr/>
        <a:lstStyle/>
        <a:p>
          <a:endParaRPr lang="en-US"/>
        </a:p>
      </dgm:t>
    </dgm:pt>
    <dgm:pt modelId="{8E1EF635-DDCC-4441-B5FC-9167B61E2087}" type="sibTrans" cxnId="{DD2A096B-EDAF-4138-B6EF-B0469A260A93}">
      <dgm:prSet/>
      <dgm:spPr/>
      <dgm:t>
        <a:bodyPr/>
        <a:lstStyle/>
        <a:p>
          <a:endParaRPr lang="en-US"/>
        </a:p>
      </dgm:t>
    </dgm:pt>
    <dgm:pt modelId="{4BFA548E-C500-CA4D-8C19-067C5E8479DA}" type="pres">
      <dgm:prSet presAssocID="{9D0AAB54-915F-4469-B7F7-C53F9420BE93}" presName="linear" presStyleCnt="0">
        <dgm:presLayoutVars>
          <dgm:animLvl val="lvl"/>
          <dgm:resizeHandles val="exact"/>
        </dgm:presLayoutVars>
      </dgm:prSet>
      <dgm:spPr/>
    </dgm:pt>
    <dgm:pt modelId="{62750D95-22F0-5B48-9AB0-09A6FF2898D3}" type="pres">
      <dgm:prSet presAssocID="{765D436B-51D8-4F69-B760-BA8239B64B7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5D4138-FEBB-7D48-BE00-7C860AF0CFB8}" type="pres">
      <dgm:prSet presAssocID="{E9ECE6E8-CC03-499D-931B-D7440E5D021D}" presName="spacer" presStyleCnt="0"/>
      <dgm:spPr/>
    </dgm:pt>
    <dgm:pt modelId="{204BB7ED-D427-C34D-BBE6-90FDCA1103E7}" type="pres">
      <dgm:prSet presAssocID="{054AEB03-6B6C-4385-AD64-49DABA9E65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628067-EE6E-5E48-ABCD-88322760DB05}" type="pres">
      <dgm:prSet presAssocID="{88FA8EF9-095C-4FEB-9E75-6840273442AA}" presName="spacer" presStyleCnt="0"/>
      <dgm:spPr/>
    </dgm:pt>
    <dgm:pt modelId="{C90345DA-2435-B446-AA00-E4E75F40F212}" type="pres">
      <dgm:prSet presAssocID="{715D0BB4-593C-42B7-8E33-4703E44A446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0C438-6755-4CF8-B314-615C12B20677}" srcId="{9D0AAB54-915F-4469-B7F7-C53F9420BE93}" destId="{765D436B-51D8-4F69-B760-BA8239B64B7D}" srcOrd="0" destOrd="0" parTransId="{738CD7C7-5157-4EC0-B3C4-6065EA4C0824}" sibTransId="{E9ECE6E8-CC03-499D-931B-D7440E5D021D}"/>
    <dgm:cxn modelId="{DD2A096B-EDAF-4138-B6EF-B0469A260A93}" srcId="{9D0AAB54-915F-4469-B7F7-C53F9420BE93}" destId="{715D0BB4-593C-42B7-8E33-4703E44A4460}" srcOrd="2" destOrd="0" parTransId="{7FDFE534-A45F-449A-9E37-15FDE54C77B0}" sibTransId="{8E1EF635-DDCC-4441-B5FC-9167B61E2087}"/>
    <dgm:cxn modelId="{A7ECFD75-B8E4-B640-A139-EF7A3E344180}" type="presOf" srcId="{765D436B-51D8-4F69-B760-BA8239B64B7D}" destId="{62750D95-22F0-5B48-9AB0-09A6FF2898D3}" srcOrd="0" destOrd="0" presId="urn:microsoft.com/office/officeart/2005/8/layout/vList2"/>
    <dgm:cxn modelId="{F782E67F-9A96-5F4D-BA17-839F4F9FFBA0}" type="presOf" srcId="{715D0BB4-593C-42B7-8E33-4703E44A4460}" destId="{C90345DA-2435-B446-AA00-E4E75F40F212}" srcOrd="0" destOrd="0" presId="urn:microsoft.com/office/officeart/2005/8/layout/vList2"/>
    <dgm:cxn modelId="{A2643C8D-3F5E-41A9-BDFA-FCF958878855}" srcId="{9D0AAB54-915F-4469-B7F7-C53F9420BE93}" destId="{054AEB03-6B6C-4385-AD64-49DABA9E65EC}" srcOrd="1" destOrd="0" parTransId="{6C3A3D30-BA5A-422D-8F33-5E68AC5710B6}" sibTransId="{88FA8EF9-095C-4FEB-9E75-6840273442AA}"/>
    <dgm:cxn modelId="{523FC99F-6B3C-8B4E-B5C7-103BCDFB67D1}" type="presOf" srcId="{054AEB03-6B6C-4385-AD64-49DABA9E65EC}" destId="{204BB7ED-D427-C34D-BBE6-90FDCA1103E7}" srcOrd="0" destOrd="0" presId="urn:microsoft.com/office/officeart/2005/8/layout/vList2"/>
    <dgm:cxn modelId="{848A67BD-6C15-B344-B1DB-64E7F5F4272A}" type="presOf" srcId="{9D0AAB54-915F-4469-B7F7-C53F9420BE93}" destId="{4BFA548E-C500-CA4D-8C19-067C5E8479DA}" srcOrd="0" destOrd="0" presId="urn:microsoft.com/office/officeart/2005/8/layout/vList2"/>
    <dgm:cxn modelId="{7764ABF0-C952-0942-8C0B-49D9371629C5}" type="presParOf" srcId="{4BFA548E-C500-CA4D-8C19-067C5E8479DA}" destId="{62750D95-22F0-5B48-9AB0-09A6FF2898D3}" srcOrd="0" destOrd="0" presId="urn:microsoft.com/office/officeart/2005/8/layout/vList2"/>
    <dgm:cxn modelId="{7AC5B311-F0DA-EB43-9C02-7FF8AA2292B0}" type="presParOf" srcId="{4BFA548E-C500-CA4D-8C19-067C5E8479DA}" destId="{455D4138-FEBB-7D48-BE00-7C860AF0CFB8}" srcOrd="1" destOrd="0" presId="urn:microsoft.com/office/officeart/2005/8/layout/vList2"/>
    <dgm:cxn modelId="{8A34ABAC-2030-084C-B421-8FB527FE5D47}" type="presParOf" srcId="{4BFA548E-C500-CA4D-8C19-067C5E8479DA}" destId="{204BB7ED-D427-C34D-BBE6-90FDCA1103E7}" srcOrd="2" destOrd="0" presId="urn:microsoft.com/office/officeart/2005/8/layout/vList2"/>
    <dgm:cxn modelId="{741905E6-C8F1-EC42-B6D0-AC55F9FCAC1A}" type="presParOf" srcId="{4BFA548E-C500-CA4D-8C19-067C5E8479DA}" destId="{CF628067-EE6E-5E48-ABCD-88322760DB05}" srcOrd="3" destOrd="0" presId="urn:microsoft.com/office/officeart/2005/8/layout/vList2"/>
    <dgm:cxn modelId="{313FCEFD-BE4F-284A-B301-DB7FAF7A4374}" type="presParOf" srcId="{4BFA548E-C500-CA4D-8C19-067C5E8479DA}" destId="{C90345DA-2435-B446-AA00-E4E75F40F2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DB28EC-F298-4EF6-99B8-D908CE50F1F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CDB5F6E-298D-4B82-8F70-CD0F216F1C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solidFill>
                <a:schemeClr val="bg1"/>
              </a:solidFill>
              <a:latin typeface="Garamond" panose="02020404030301010803" pitchFamily="18" charset="0"/>
            </a:rPr>
            <a:t>Win Percentage in 2020: .6596</a:t>
          </a:r>
        </a:p>
      </dgm:t>
    </dgm:pt>
    <dgm:pt modelId="{61FD5632-3FAE-4865-B2E5-9D889FD87B19}" type="parTrans" cxnId="{CCDE2A62-40CD-4A49-9309-A4E208C534FB}">
      <dgm:prSet/>
      <dgm:spPr/>
      <dgm:t>
        <a:bodyPr/>
        <a:lstStyle/>
        <a:p>
          <a:endParaRPr lang="en-US"/>
        </a:p>
      </dgm:t>
    </dgm:pt>
    <dgm:pt modelId="{40E4070C-E5AF-452E-B3F3-7901FB939464}" type="sibTrans" cxnId="{CCDE2A62-40CD-4A49-9309-A4E208C534FB}">
      <dgm:prSet/>
      <dgm:spPr/>
      <dgm:t>
        <a:bodyPr/>
        <a:lstStyle/>
        <a:p>
          <a:endParaRPr lang="en-US"/>
        </a:p>
      </dgm:t>
    </dgm:pt>
    <dgm:pt modelId="{C2FB305B-F98F-466A-83E4-E94CF3A608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solidFill>
                <a:schemeClr val="bg1"/>
              </a:solidFill>
              <a:latin typeface="Garamond" panose="02020404030301010803" pitchFamily="18" charset="0"/>
            </a:rPr>
            <a:t>Predicted wins in 2021: 41</a:t>
          </a:r>
        </a:p>
      </dgm:t>
    </dgm:pt>
    <dgm:pt modelId="{63E99149-E461-4110-9AF7-FB157616E665}" type="parTrans" cxnId="{C909EC4C-FE33-4482-B589-3B15F8557EF3}">
      <dgm:prSet/>
      <dgm:spPr/>
      <dgm:t>
        <a:bodyPr/>
        <a:lstStyle/>
        <a:p>
          <a:endParaRPr lang="en-US"/>
        </a:p>
      </dgm:t>
    </dgm:pt>
    <dgm:pt modelId="{4F381276-5659-4D66-866C-9B8BD204AD1D}" type="sibTrans" cxnId="{C909EC4C-FE33-4482-B589-3B15F8557EF3}">
      <dgm:prSet/>
      <dgm:spPr/>
      <dgm:t>
        <a:bodyPr/>
        <a:lstStyle/>
        <a:p>
          <a:endParaRPr lang="en-US"/>
        </a:p>
      </dgm:t>
    </dgm:pt>
    <dgm:pt modelId="{BE8DDB3D-BABA-4238-A38D-F5D53C4207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>
              <a:solidFill>
                <a:schemeClr val="bg1"/>
              </a:solidFill>
              <a:latin typeface="Garamond" panose="02020404030301010803" pitchFamily="18" charset="0"/>
            </a:rPr>
            <a:t>Win Percentage in 2021: .5775</a:t>
          </a:r>
        </a:p>
      </dgm:t>
    </dgm:pt>
    <dgm:pt modelId="{574A1FBE-6E29-4258-AD29-6C369A783A1C}" type="parTrans" cxnId="{87CD63F6-4A16-4529-9B56-50796B6B4458}">
      <dgm:prSet/>
      <dgm:spPr/>
      <dgm:t>
        <a:bodyPr/>
        <a:lstStyle/>
        <a:p>
          <a:endParaRPr lang="en-US"/>
        </a:p>
      </dgm:t>
    </dgm:pt>
    <dgm:pt modelId="{D5895C3D-1BD9-4F94-AC2A-A93CE81E49D4}" type="sibTrans" cxnId="{87CD63F6-4A16-4529-9B56-50796B6B4458}">
      <dgm:prSet/>
      <dgm:spPr/>
      <dgm:t>
        <a:bodyPr/>
        <a:lstStyle/>
        <a:p>
          <a:endParaRPr lang="en-US"/>
        </a:p>
      </dgm:t>
    </dgm:pt>
    <dgm:pt modelId="{2F0AD156-7582-4987-8085-9D2E2DFBEF31}" type="pres">
      <dgm:prSet presAssocID="{2EDB28EC-F298-4EF6-99B8-D908CE50F1F2}" presName="root" presStyleCnt="0">
        <dgm:presLayoutVars>
          <dgm:dir/>
          <dgm:resizeHandles val="exact"/>
        </dgm:presLayoutVars>
      </dgm:prSet>
      <dgm:spPr/>
    </dgm:pt>
    <dgm:pt modelId="{B14A88B6-B90D-410E-B928-25D4FAD1D2DB}" type="pres">
      <dgm:prSet presAssocID="{6CDB5F6E-298D-4B82-8F70-CD0F216F1C0C}" presName="compNode" presStyleCnt="0"/>
      <dgm:spPr/>
    </dgm:pt>
    <dgm:pt modelId="{F01EBFFE-A0B3-4D5A-9C5B-44631448AECB}" type="pres">
      <dgm:prSet presAssocID="{6CDB5F6E-298D-4B82-8F70-CD0F216F1C0C}" presName="bgRect" presStyleLbl="bgShp" presStyleIdx="0" presStyleCnt="3"/>
      <dgm:spPr>
        <a:solidFill>
          <a:schemeClr val="accent3"/>
        </a:solidFill>
      </dgm:spPr>
    </dgm:pt>
    <dgm:pt modelId="{DC7A28F1-5230-4FCE-97F0-D5204CFFB1E6}" type="pres">
      <dgm:prSet presAssocID="{6CDB5F6E-298D-4B82-8F70-CD0F216F1C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4831EC93-E029-4545-B75D-05579C495BD1}" type="pres">
      <dgm:prSet presAssocID="{6CDB5F6E-298D-4B82-8F70-CD0F216F1C0C}" presName="spaceRect" presStyleCnt="0"/>
      <dgm:spPr/>
    </dgm:pt>
    <dgm:pt modelId="{1714C61F-083E-4EB5-887B-8ABE8D3843EF}" type="pres">
      <dgm:prSet presAssocID="{6CDB5F6E-298D-4B82-8F70-CD0F216F1C0C}" presName="parTx" presStyleLbl="revTx" presStyleIdx="0" presStyleCnt="3">
        <dgm:presLayoutVars>
          <dgm:chMax val="0"/>
          <dgm:chPref val="0"/>
        </dgm:presLayoutVars>
      </dgm:prSet>
      <dgm:spPr/>
    </dgm:pt>
    <dgm:pt modelId="{23B2F7EB-5582-44EA-B063-3B125555BCBE}" type="pres">
      <dgm:prSet presAssocID="{40E4070C-E5AF-452E-B3F3-7901FB939464}" presName="sibTrans" presStyleCnt="0"/>
      <dgm:spPr/>
    </dgm:pt>
    <dgm:pt modelId="{A8839297-A447-4E26-964F-E4E2E6991312}" type="pres">
      <dgm:prSet presAssocID="{C2FB305B-F98F-466A-83E4-E94CF3A60804}" presName="compNode" presStyleCnt="0"/>
      <dgm:spPr/>
    </dgm:pt>
    <dgm:pt modelId="{832EFE6F-722D-420A-A70D-57B1184417E4}" type="pres">
      <dgm:prSet presAssocID="{C2FB305B-F98F-466A-83E4-E94CF3A60804}" presName="bgRect" presStyleLbl="bgShp" presStyleIdx="1" presStyleCnt="3"/>
      <dgm:spPr>
        <a:solidFill>
          <a:schemeClr val="accent3"/>
        </a:solidFill>
      </dgm:spPr>
    </dgm:pt>
    <dgm:pt modelId="{C0E093BF-18C4-4515-953C-03B5FCFC3B51}" type="pres">
      <dgm:prSet presAssocID="{C2FB305B-F98F-466A-83E4-E94CF3A608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F792E11C-7226-4E93-A9F5-D30DCF19A773}" type="pres">
      <dgm:prSet presAssocID="{C2FB305B-F98F-466A-83E4-E94CF3A60804}" presName="spaceRect" presStyleCnt="0"/>
      <dgm:spPr/>
    </dgm:pt>
    <dgm:pt modelId="{09223938-BCE8-434F-96B1-5F99DA013345}" type="pres">
      <dgm:prSet presAssocID="{C2FB305B-F98F-466A-83E4-E94CF3A60804}" presName="parTx" presStyleLbl="revTx" presStyleIdx="1" presStyleCnt="3">
        <dgm:presLayoutVars>
          <dgm:chMax val="0"/>
          <dgm:chPref val="0"/>
        </dgm:presLayoutVars>
      </dgm:prSet>
      <dgm:spPr/>
    </dgm:pt>
    <dgm:pt modelId="{B7E580D3-9713-44A3-8FF9-6B579E6FC8F6}" type="pres">
      <dgm:prSet presAssocID="{4F381276-5659-4D66-866C-9B8BD204AD1D}" presName="sibTrans" presStyleCnt="0"/>
      <dgm:spPr/>
    </dgm:pt>
    <dgm:pt modelId="{D88FCDE4-99E6-445F-9FF1-BF7A9FCAB562}" type="pres">
      <dgm:prSet presAssocID="{BE8DDB3D-BABA-4238-A38D-F5D53C4207F1}" presName="compNode" presStyleCnt="0"/>
      <dgm:spPr/>
    </dgm:pt>
    <dgm:pt modelId="{034154A8-6EA4-4B71-89F4-AAACE62C5D13}" type="pres">
      <dgm:prSet presAssocID="{BE8DDB3D-BABA-4238-A38D-F5D53C4207F1}" presName="bgRect" presStyleLbl="bgShp" presStyleIdx="2" presStyleCnt="3"/>
      <dgm:spPr>
        <a:solidFill>
          <a:schemeClr val="accent3"/>
        </a:solidFill>
      </dgm:spPr>
    </dgm:pt>
    <dgm:pt modelId="{0A324C18-1C38-4D4A-A6C5-3AA4D96C8FD7}" type="pres">
      <dgm:prSet presAssocID="{BE8DDB3D-BABA-4238-A38D-F5D53C4207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8100"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Group success with solid fill"/>
        </a:ext>
      </dgm:extLst>
    </dgm:pt>
    <dgm:pt modelId="{17A79222-9253-4633-A24E-A3709FAA090C}" type="pres">
      <dgm:prSet presAssocID="{BE8DDB3D-BABA-4238-A38D-F5D53C4207F1}" presName="spaceRect" presStyleCnt="0"/>
      <dgm:spPr/>
    </dgm:pt>
    <dgm:pt modelId="{906F05AA-D7FC-40C2-AA83-C446BD851415}" type="pres">
      <dgm:prSet presAssocID="{BE8DDB3D-BABA-4238-A38D-F5D53C4207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09EC4C-FE33-4482-B589-3B15F8557EF3}" srcId="{2EDB28EC-F298-4EF6-99B8-D908CE50F1F2}" destId="{C2FB305B-F98F-466A-83E4-E94CF3A60804}" srcOrd="1" destOrd="0" parTransId="{63E99149-E461-4110-9AF7-FB157616E665}" sibTransId="{4F381276-5659-4D66-866C-9B8BD204AD1D}"/>
    <dgm:cxn modelId="{CCDE2A62-40CD-4A49-9309-A4E208C534FB}" srcId="{2EDB28EC-F298-4EF6-99B8-D908CE50F1F2}" destId="{6CDB5F6E-298D-4B82-8F70-CD0F216F1C0C}" srcOrd="0" destOrd="0" parTransId="{61FD5632-3FAE-4865-B2E5-9D889FD87B19}" sibTransId="{40E4070C-E5AF-452E-B3F3-7901FB939464}"/>
    <dgm:cxn modelId="{0330116C-64E0-4339-84BA-96B77E48D54C}" type="presOf" srcId="{C2FB305B-F98F-466A-83E4-E94CF3A60804}" destId="{09223938-BCE8-434F-96B1-5F99DA013345}" srcOrd="0" destOrd="0" presId="urn:microsoft.com/office/officeart/2018/2/layout/IconVerticalSolidList"/>
    <dgm:cxn modelId="{56926271-9AD6-46D7-AA6A-C4C1897DFBA1}" type="presOf" srcId="{BE8DDB3D-BABA-4238-A38D-F5D53C4207F1}" destId="{906F05AA-D7FC-40C2-AA83-C446BD851415}" srcOrd="0" destOrd="0" presId="urn:microsoft.com/office/officeart/2018/2/layout/IconVerticalSolidList"/>
    <dgm:cxn modelId="{0B3AE776-288F-488B-B00E-2D71836C9457}" type="presOf" srcId="{2EDB28EC-F298-4EF6-99B8-D908CE50F1F2}" destId="{2F0AD156-7582-4987-8085-9D2E2DFBEF31}" srcOrd="0" destOrd="0" presId="urn:microsoft.com/office/officeart/2018/2/layout/IconVerticalSolidList"/>
    <dgm:cxn modelId="{FAC4DF9E-9243-4B39-A138-A6F01D32290E}" type="presOf" srcId="{6CDB5F6E-298D-4B82-8F70-CD0F216F1C0C}" destId="{1714C61F-083E-4EB5-887B-8ABE8D3843EF}" srcOrd="0" destOrd="0" presId="urn:microsoft.com/office/officeart/2018/2/layout/IconVerticalSolidList"/>
    <dgm:cxn modelId="{87CD63F6-4A16-4529-9B56-50796B6B4458}" srcId="{2EDB28EC-F298-4EF6-99B8-D908CE50F1F2}" destId="{BE8DDB3D-BABA-4238-A38D-F5D53C4207F1}" srcOrd="2" destOrd="0" parTransId="{574A1FBE-6E29-4258-AD29-6C369A783A1C}" sibTransId="{D5895C3D-1BD9-4F94-AC2A-A93CE81E49D4}"/>
    <dgm:cxn modelId="{6924C8C5-BF31-4046-91D5-96241EAC74EF}" type="presParOf" srcId="{2F0AD156-7582-4987-8085-9D2E2DFBEF31}" destId="{B14A88B6-B90D-410E-B928-25D4FAD1D2DB}" srcOrd="0" destOrd="0" presId="urn:microsoft.com/office/officeart/2018/2/layout/IconVerticalSolidList"/>
    <dgm:cxn modelId="{91753BA0-DFD4-4ABC-9D12-336DB355A09B}" type="presParOf" srcId="{B14A88B6-B90D-410E-B928-25D4FAD1D2DB}" destId="{F01EBFFE-A0B3-4D5A-9C5B-44631448AECB}" srcOrd="0" destOrd="0" presId="urn:microsoft.com/office/officeart/2018/2/layout/IconVerticalSolidList"/>
    <dgm:cxn modelId="{6EB39979-DB2C-448D-85D4-FBE14416E069}" type="presParOf" srcId="{B14A88B6-B90D-410E-B928-25D4FAD1D2DB}" destId="{DC7A28F1-5230-4FCE-97F0-D5204CFFB1E6}" srcOrd="1" destOrd="0" presId="urn:microsoft.com/office/officeart/2018/2/layout/IconVerticalSolidList"/>
    <dgm:cxn modelId="{EBCB1BD1-C4E9-4983-BF10-3B22C1553C6F}" type="presParOf" srcId="{B14A88B6-B90D-410E-B928-25D4FAD1D2DB}" destId="{4831EC93-E029-4545-B75D-05579C495BD1}" srcOrd="2" destOrd="0" presId="urn:microsoft.com/office/officeart/2018/2/layout/IconVerticalSolidList"/>
    <dgm:cxn modelId="{AE1067EB-5689-4C20-A7E8-149A8765C9B7}" type="presParOf" srcId="{B14A88B6-B90D-410E-B928-25D4FAD1D2DB}" destId="{1714C61F-083E-4EB5-887B-8ABE8D3843EF}" srcOrd="3" destOrd="0" presId="urn:microsoft.com/office/officeart/2018/2/layout/IconVerticalSolidList"/>
    <dgm:cxn modelId="{196A7B4F-292C-4837-AC40-BE7B3BB575E5}" type="presParOf" srcId="{2F0AD156-7582-4987-8085-9D2E2DFBEF31}" destId="{23B2F7EB-5582-44EA-B063-3B125555BCBE}" srcOrd="1" destOrd="0" presId="urn:microsoft.com/office/officeart/2018/2/layout/IconVerticalSolidList"/>
    <dgm:cxn modelId="{264A7F13-2DF3-4865-AD9F-CCCAFECA6392}" type="presParOf" srcId="{2F0AD156-7582-4987-8085-9D2E2DFBEF31}" destId="{A8839297-A447-4E26-964F-E4E2E6991312}" srcOrd="2" destOrd="0" presId="urn:microsoft.com/office/officeart/2018/2/layout/IconVerticalSolidList"/>
    <dgm:cxn modelId="{F4502904-3E01-4E61-B093-E708235C00EC}" type="presParOf" srcId="{A8839297-A447-4E26-964F-E4E2E6991312}" destId="{832EFE6F-722D-420A-A70D-57B1184417E4}" srcOrd="0" destOrd="0" presId="urn:microsoft.com/office/officeart/2018/2/layout/IconVerticalSolidList"/>
    <dgm:cxn modelId="{F8ADB193-0C7E-441B-98D4-191F42DA24C0}" type="presParOf" srcId="{A8839297-A447-4E26-964F-E4E2E6991312}" destId="{C0E093BF-18C4-4515-953C-03B5FCFC3B51}" srcOrd="1" destOrd="0" presId="urn:microsoft.com/office/officeart/2018/2/layout/IconVerticalSolidList"/>
    <dgm:cxn modelId="{69FCF218-35BD-43EA-B5B0-348C8681E8E6}" type="presParOf" srcId="{A8839297-A447-4E26-964F-E4E2E6991312}" destId="{F792E11C-7226-4E93-A9F5-D30DCF19A773}" srcOrd="2" destOrd="0" presId="urn:microsoft.com/office/officeart/2018/2/layout/IconVerticalSolidList"/>
    <dgm:cxn modelId="{96598054-645B-4EDB-A336-475370375275}" type="presParOf" srcId="{A8839297-A447-4E26-964F-E4E2E6991312}" destId="{09223938-BCE8-434F-96B1-5F99DA013345}" srcOrd="3" destOrd="0" presId="urn:microsoft.com/office/officeart/2018/2/layout/IconVerticalSolidList"/>
    <dgm:cxn modelId="{5B2B72C8-A1DE-42A5-BBA0-C52223CFC628}" type="presParOf" srcId="{2F0AD156-7582-4987-8085-9D2E2DFBEF31}" destId="{B7E580D3-9713-44A3-8FF9-6B579E6FC8F6}" srcOrd="3" destOrd="0" presId="urn:microsoft.com/office/officeart/2018/2/layout/IconVerticalSolidList"/>
    <dgm:cxn modelId="{EFCE7C83-91AB-4783-B60A-7873D144BD8A}" type="presParOf" srcId="{2F0AD156-7582-4987-8085-9D2E2DFBEF31}" destId="{D88FCDE4-99E6-445F-9FF1-BF7A9FCAB562}" srcOrd="4" destOrd="0" presId="urn:microsoft.com/office/officeart/2018/2/layout/IconVerticalSolidList"/>
    <dgm:cxn modelId="{D8FF6E9C-86D4-4024-BEFA-22A5757F80DD}" type="presParOf" srcId="{D88FCDE4-99E6-445F-9FF1-BF7A9FCAB562}" destId="{034154A8-6EA4-4B71-89F4-AAACE62C5D13}" srcOrd="0" destOrd="0" presId="urn:microsoft.com/office/officeart/2018/2/layout/IconVerticalSolidList"/>
    <dgm:cxn modelId="{C9FE3888-F1EA-43BE-8125-3ED748E44128}" type="presParOf" srcId="{D88FCDE4-99E6-445F-9FF1-BF7A9FCAB562}" destId="{0A324C18-1C38-4D4A-A6C5-3AA4D96C8FD7}" srcOrd="1" destOrd="0" presId="urn:microsoft.com/office/officeart/2018/2/layout/IconVerticalSolidList"/>
    <dgm:cxn modelId="{09E0B352-3087-4C0C-997E-4BDA4840E313}" type="presParOf" srcId="{D88FCDE4-99E6-445F-9FF1-BF7A9FCAB562}" destId="{17A79222-9253-4633-A24E-A3709FAA090C}" srcOrd="2" destOrd="0" presId="urn:microsoft.com/office/officeart/2018/2/layout/IconVerticalSolidList"/>
    <dgm:cxn modelId="{08DE0C30-5BDE-4EF5-86FE-AFD9BC3C6767}" type="presParOf" srcId="{D88FCDE4-99E6-445F-9FF1-BF7A9FCAB562}" destId="{906F05AA-D7FC-40C2-AA83-C446BD8514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77D847-9A12-E843-A642-28FE3164B18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F31F5-81CC-4347-8F43-8D0234E6FBED}" type="pres">
      <dgm:prSet presAssocID="{F677D847-9A12-E843-A642-28FE3164B18C}" presName="linear" presStyleCnt="0">
        <dgm:presLayoutVars>
          <dgm:dir/>
          <dgm:resizeHandles val="exact"/>
        </dgm:presLayoutVars>
      </dgm:prSet>
      <dgm:spPr/>
    </dgm:pt>
  </dgm:ptLst>
  <dgm:cxnLst>
    <dgm:cxn modelId="{CEAE3AC1-9347-5345-9FB8-88010EEAAEE1}" type="presOf" srcId="{F677D847-9A12-E843-A642-28FE3164B18C}" destId="{8E6F31F5-81CC-4347-8F43-8D0234E6FBED}" srcOrd="0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4971E1-CA2E-3F41-8E18-A88A3176607E}" type="doc">
      <dgm:prSet loTypeId="urn:microsoft.com/office/officeart/2005/8/layout/defaul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2A6625-0195-5C40-84F9-097FFAED2133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In random forest, team blocks, average points, and team defensive stats such as points allowed and field goal percentage against are most important predictors</a:t>
          </a:r>
        </a:p>
      </dgm:t>
    </dgm:pt>
    <dgm:pt modelId="{FD084899-CC6C-CC44-8322-469383114128}" type="parTrans" cxnId="{79D7595E-DF06-104C-8FC8-3F12D313E176}">
      <dgm:prSet/>
      <dgm:spPr/>
      <dgm:t>
        <a:bodyPr/>
        <a:lstStyle/>
        <a:p>
          <a:endParaRPr lang="en-US"/>
        </a:p>
      </dgm:t>
    </dgm:pt>
    <dgm:pt modelId="{29CF0293-F148-3146-A21E-9F4D271E51C1}" type="sibTrans" cxnId="{79D7595E-DF06-104C-8FC8-3F12D313E176}">
      <dgm:prSet/>
      <dgm:spPr/>
      <dgm:t>
        <a:bodyPr/>
        <a:lstStyle/>
        <a:p>
          <a:endParaRPr lang="en-US"/>
        </a:p>
      </dgm:t>
    </dgm:pt>
    <dgm:pt modelId="{8CF62075-6478-8849-8A63-61C8486E603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 err="1">
              <a:latin typeface="Garamond" panose="02020404030301010803" pitchFamily="18" charset="0"/>
            </a:rPr>
            <a:t>XGBoost</a:t>
          </a:r>
          <a:r>
            <a:rPr lang="en-US" sz="2400">
              <a:latin typeface="Garamond" panose="02020404030301010803" pitchFamily="18" charset="0"/>
            </a:rPr>
            <a:t> model shows that average points scored, opponent team blocks, and team defensive stats are most important predictors for point differential</a:t>
          </a:r>
        </a:p>
      </dgm:t>
    </dgm:pt>
    <dgm:pt modelId="{E36181B4-D2F9-1A4B-A2C8-A7D6156D450E}" type="parTrans" cxnId="{E2CB03BA-6304-B249-9A07-2215A2F4C01C}">
      <dgm:prSet/>
      <dgm:spPr/>
      <dgm:t>
        <a:bodyPr/>
        <a:lstStyle/>
        <a:p>
          <a:endParaRPr lang="en-US"/>
        </a:p>
      </dgm:t>
    </dgm:pt>
    <dgm:pt modelId="{09BA3718-38C7-FF4C-B7D0-A8EB1D8C5D84}" type="sibTrans" cxnId="{E2CB03BA-6304-B249-9A07-2215A2F4C01C}">
      <dgm:prSet/>
      <dgm:spPr/>
      <dgm:t>
        <a:bodyPr/>
        <a:lstStyle/>
        <a:p>
          <a:endParaRPr lang="en-US"/>
        </a:p>
      </dgm:t>
    </dgm:pt>
    <dgm:pt modelId="{6A8A254B-CF34-6747-A756-378A4891AB5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Russell Westbrook likely will have the largest positive impact of traded players on the Lakers this upcoming season</a:t>
          </a:r>
        </a:p>
      </dgm:t>
    </dgm:pt>
    <dgm:pt modelId="{385A307B-E99F-694E-8D7E-EC5DDFDC24EA}" type="parTrans" cxnId="{284290C1-0BAB-8B4E-8598-C889BDFF9304}">
      <dgm:prSet/>
      <dgm:spPr/>
      <dgm:t>
        <a:bodyPr/>
        <a:lstStyle/>
        <a:p>
          <a:endParaRPr lang="en-US"/>
        </a:p>
      </dgm:t>
    </dgm:pt>
    <dgm:pt modelId="{08FB668E-0725-A746-A17C-DBD7BD6A7577}" type="sibTrans" cxnId="{284290C1-0BAB-8B4E-8598-C889BDFF9304}">
      <dgm:prSet/>
      <dgm:spPr/>
      <dgm:t>
        <a:bodyPr/>
        <a:lstStyle/>
        <a:p>
          <a:endParaRPr lang="en-US"/>
        </a:p>
      </dgm:t>
    </dgm:pt>
    <dgm:pt modelId="{2629A25D-2A85-ED4C-86E5-89F5399BB3F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 panose="02020404030301010803" pitchFamily="18" charset="0"/>
            </a:rPr>
            <a:t>Model that predicts impact a specific player will have on team seems to be more accurate than </a:t>
          </a:r>
          <a:r>
            <a:rPr lang="en-US" sz="2400" err="1">
              <a:latin typeface="Garamond" panose="02020404030301010803" pitchFamily="18" charset="0"/>
            </a:rPr>
            <a:t>XGBoost</a:t>
          </a:r>
          <a:r>
            <a:rPr lang="en-US" sz="2400">
              <a:latin typeface="Garamond" panose="02020404030301010803" pitchFamily="18" charset="0"/>
            </a:rPr>
            <a:t> model</a:t>
          </a:r>
        </a:p>
      </dgm:t>
    </dgm:pt>
    <dgm:pt modelId="{6DA3DEAA-FC8F-7647-A25F-A920B0CE1133}" type="parTrans" cxnId="{82001A25-1998-4642-BC78-DACF0107AD37}">
      <dgm:prSet/>
      <dgm:spPr/>
      <dgm:t>
        <a:bodyPr/>
        <a:lstStyle/>
        <a:p>
          <a:endParaRPr lang="en-US"/>
        </a:p>
      </dgm:t>
    </dgm:pt>
    <dgm:pt modelId="{DB26DBE4-38AB-C94A-B936-C594E13C40AE}" type="sibTrans" cxnId="{82001A25-1998-4642-BC78-DACF0107AD37}">
      <dgm:prSet/>
      <dgm:spPr/>
      <dgm:t>
        <a:bodyPr/>
        <a:lstStyle/>
        <a:p>
          <a:endParaRPr lang="en-US"/>
        </a:p>
      </dgm:t>
    </dgm:pt>
    <dgm:pt modelId="{61116A64-25BE-3A41-BBD7-5F5DACB8F201}" type="pres">
      <dgm:prSet presAssocID="{154971E1-CA2E-3F41-8E18-A88A3176607E}" presName="diagram" presStyleCnt="0">
        <dgm:presLayoutVars>
          <dgm:dir/>
          <dgm:resizeHandles val="exact"/>
        </dgm:presLayoutVars>
      </dgm:prSet>
      <dgm:spPr/>
    </dgm:pt>
    <dgm:pt modelId="{4C872F4C-62E4-7F41-9443-994076D8CB44}" type="pres">
      <dgm:prSet presAssocID="{CD2A6625-0195-5C40-84F9-097FFAED2133}" presName="node" presStyleLbl="node1" presStyleIdx="0" presStyleCnt="4">
        <dgm:presLayoutVars>
          <dgm:bulletEnabled val="1"/>
        </dgm:presLayoutVars>
      </dgm:prSet>
      <dgm:spPr/>
    </dgm:pt>
    <dgm:pt modelId="{8784C6D0-C9CF-8D4E-A45E-A4092DBCB6F3}" type="pres">
      <dgm:prSet presAssocID="{29CF0293-F148-3146-A21E-9F4D271E51C1}" presName="sibTrans" presStyleCnt="0"/>
      <dgm:spPr/>
    </dgm:pt>
    <dgm:pt modelId="{8CD19985-9F28-9347-836F-DB51007D38E9}" type="pres">
      <dgm:prSet presAssocID="{8CF62075-6478-8849-8A63-61C8486E6035}" presName="node" presStyleLbl="node1" presStyleIdx="1" presStyleCnt="4">
        <dgm:presLayoutVars>
          <dgm:bulletEnabled val="1"/>
        </dgm:presLayoutVars>
      </dgm:prSet>
      <dgm:spPr/>
    </dgm:pt>
    <dgm:pt modelId="{31F89227-2E13-F348-822E-7AFC60E9ED57}" type="pres">
      <dgm:prSet presAssocID="{09BA3718-38C7-FF4C-B7D0-A8EB1D8C5D84}" presName="sibTrans" presStyleCnt="0"/>
      <dgm:spPr/>
    </dgm:pt>
    <dgm:pt modelId="{E1BE485C-0A22-1C49-9B85-293D9310FB7D}" type="pres">
      <dgm:prSet presAssocID="{6A8A254B-CF34-6747-A756-378A4891AB5A}" presName="node" presStyleLbl="node1" presStyleIdx="2" presStyleCnt="4" custScaleX="97341">
        <dgm:presLayoutVars>
          <dgm:bulletEnabled val="1"/>
        </dgm:presLayoutVars>
      </dgm:prSet>
      <dgm:spPr/>
    </dgm:pt>
    <dgm:pt modelId="{A88E19A5-18AA-FB4F-A909-C91311198C36}" type="pres">
      <dgm:prSet presAssocID="{08FB668E-0725-A746-A17C-DBD7BD6A7577}" presName="sibTrans" presStyleCnt="0"/>
      <dgm:spPr/>
    </dgm:pt>
    <dgm:pt modelId="{362C9F7A-51E8-D040-A08F-2F3BE4D0CF9D}" type="pres">
      <dgm:prSet presAssocID="{2629A25D-2A85-ED4C-86E5-89F5399BB3F4}" presName="node" presStyleLbl="node1" presStyleIdx="3" presStyleCnt="4">
        <dgm:presLayoutVars>
          <dgm:bulletEnabled val="1"/>
        </dgm:presLayoutVars>
      </dgm:prSet>
      <dgm:spPr/>
    </dgm:pt>
  </dgm:ptLst>
  <dgm:cxnLst>
    <dgm:cxn modelId="{15C53913-F5C2-1F4E-9151-179604348DC1}" type="presOf" srcId="{CD2A6625-0195-5C40-84F9-097FFAED2133}" destId="{4C872F4C-62E4-7F41-9443-994076D8CB44}" srcOrd="0" destOrd="0" presId="urn:microsoft.com/office/officeart/2005/8/layout/default"/>
    <dgm:cxn modelId="{F3DB9021-EC53-3E46-B126-119E75E5C362}" type="presOf" srcId="{6A8A254B-CF34-6747-A756-378A4891AB5A}" destId="{E1BE485C-0A22-1C49-9B85-293D9310FB7D}" srcOrd="0" destOrd="0" presId="urn:microsoft.com/office/officeart/2005/8/layout/default"/>
    <dgm:cxn modelId="{82001A25-1998-4642-BC78-DACF0107AD37}" srcId="{154971E1-CA2E-3F41-8E18-A88A3176607E}" destId="{2629A25D-2A85-ED4C-86E5-89F5399BB3F4}" srcOrd="3" destOrd="0" parTransId="{6DA3DEAA-FC8F-7647-A25F-A920B0CE1133}" sibTransId="{DB26DBE4-38AB-C94A-B936-C594E13C40AE}"/>
    <dgm:cxn modelId="{79D7595E-DF06-104C-8FC8-3F12D313E176}" srcId="{154971E1-CA2E-3F41-8E18-A88A3176607E}" destId="{CD2A6625-0195-5C40-84F9-097FFAED2133}" srcOrd="0" destOrd="0" parTransId="{FD084899-CC6C-CC44-8322-469383114128}" sibTransId="{29CF0293-F148-3146-A21E-9F4D271E51C1}"/>
    <dgm:cxn modelId="{E2CB03BA-6304-B249-9A07-2215A2F4C01C}" srcId="{154971E1-CA2E-3F41-8E18-A88A3176607E}" destId="{8CF62075-6478-8849-8A63-61C8486E6035}" srcOrd="1" destOrd="0" parTransId="{E36181B4-D2F9-1A4B-A2C8-A7D6156D450E}" sibTransId="{09BA3718-38C7-FF4C-B7D0-A8EB1D8C5D84}"/>
    <dgm:cxn modelId="{B6BFA8BE-3C52-1D4B-924C-4B33B038C64A}" type="presOf" srcId="{154971E1-CA2E-3F41-8E18-A88A3176607E}" destId="{61116A64-25BE-3A41-BBD7-5F5DACB8F201}" srcOrd="0" destOrd="0" presId="urn:microsoft.com/office/officeart/2005/8/layout/default"/>
    <dgm:cxn modelId="{284290C1-0BAB-8B4E-8598-C889BDFF9304}" srcId="{154971E1-CA2E-3F41-8E18-A88A3176607E}" destId="{6A8A254B-CF34-6747-A756-378A4891AB5A}" srcOrd="2" destOrd="0" parTransId="{385A307B-E99F-694E-8D7E-EC5DDFDC24EA}" sibTransId="{08FB668E-0725-A746-A17C-DBD7BD6A7577}"/>
    <dgm:cxn modelId="{411FC7DB-5E54-7C44-854C-45BC0630D6A7}" type="presOf" srcId="{8CF62075-6478-8849-8A63-61C8486E6035}" destId="{8CD19985-9F28-9347-836F-DB51007D38E9}" srcOrd="0" destOrd="0" presId="urn:microsoft.com/office/officeart/2005/8/layout/default"/>
    <dgm:cxn modelId="{F72062DE-A659-D146-A39F-E2947C7BCEC7}" type="presOf" srcId="{2629A25D-2A85-ED4C-86E5-89F5399BB3F4}" destId="{362C9F7A-51E8-D040-A08F-2F3BE4D0CF9D}" srcOrd="0" destOrd="0" presId="urn:microsoft.com/office/officeart/2005/8/layout/default"/>
    <dgm:cxn modelId="{2D48363C-71B5-8646-B9B6-48293E469C27}" type="presParOf" srcId="{61116A64-25BE-3A41-BBD7-5F5DACB8F201}" destId="{4C872F4C-62E4-7F41-9443-994076D8CB44}" srcOrd="0" destOrd="0" presId="urn:microsoft.com/office/officeart/2005/8/layout/default"/>
    <dgm:cxn modelId="{24C9D1B4-2378-5649-9C4F-D8D5F91469E6}" type="presParOf" srcId="{61116A64-25BE-3A41-BBD7-5F5DACB8F201}" destId="{8784C6D0-C9CF-8D4E-A45E-A4092DBCB6F3}" srcOrd="1" destOrd="0" presId="urn:microsoft.com/office/officeart/2005/8/layout/default"/>
    <dgm:cxn modelId="{8471ABA3-7BFD-924C-B3E3-6E99DE818A05}" type="presParOf" srcId="{61116A64-25BE-3A41-BBD7-5F5DACB8F201}" destId="{8CD19985-9F28-9347-836F-DB51007D38E9}" srcOrd="2" destOrd="0" presId="urn:microsoft.com/office/officeart/2005/8/layout/default"/>
    <dgm:cxn modelId="{792A7DC2-0AE5-8A4D-8C4C-88E33FD95BC7}" type="presParOf" srcId="{61116A64-25BE-3A41-BBD7-5F5DACB8F201}" destId="{31F89227-2E13-F348-822E-7AFC60E9ED57}" srcOrd="3" destOrd="0" presId="urn:microsoft.com/office/officeart/2005/8/layout/default"/>
    <dgm:cxn modelId="{F1BCF1F6-F2C1-1740-8ABC-125A54BF999F}" type="presParOf" srcId="{61116A64-25BE-3A41-BBD7-5F5DACB8F201}" destId="{E1BE485C-0A22-1C49-9B85-293D9310FB7D}" srcOrd="4" destOrd="0" presId="urn:microsoft.com/office/officeart/2005/8/layout/default"/>
    <dgm:cxn modelId="{006421D2-DE15-0F49-9E7B-E98A5544D703}" type="presParOf" srcId="{61116A64-25BE-3A41-BBD7-5F5DACB8F201}" destId="{A88E19A5-18AA-FB4F-A909-C91311198C36}" srcOrd="5" destOrd="0" presId="urn:microsoft.com/office/officeart/2005/8/layout/default"/>
    <dgm:cxn modelId="{8150BAD5-33A8-CB4E-A257-90F02579BE51}" type="presParOf" srcId="{61116A64-25BE-3A41-BBD7-5F5DACB8F201}" destId="{362C9F7A-51E8-D040-A08F-2F3BE4D0CF9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10F757-E647-6847-880C-E7E040D8E689}" type="doc">
      <dgm:prSet loTypeId="urn:microsoft.com/office/officeart/2005/8/layout/hProcess9" loCatId="" qsTypeId="urn:microsoft.com/office/officeart/2005/8/quickstyle/simple1" qsCatId="simple" csTypeId="urn:microsoft.com/office/officeart/2005/8/colors/accent0_3" csCatId="mainScheme" phldr="1"/>
      <dgm:spPr/>
    </dgm:pt>
    <dgm:pt modelId="{35030874-0C29-8947-88B6-D036A5D3E2A9}">
      <dgm:prSet phldrT="[Text]"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2400">
              <a:latin typeface="Garamond"/>
            </a:rPr>
            <a:t>Our Model updates automatically and can be easily adapted and applied to future seasons</a:t>
          </a:r>
          <a:endParaRPr lang="en-US" sz="2400">
            <a:latin typeface="Garamond" panose="02020404030301010803" pitchFamily="18" charset="0"/>
          </a:endParaRPr>
        </a:p>
      </dgm:t>
    </dgm:pt>
    <dgm:pt modelId="{799A994C-F79D-2548-A2E9-22F3924E96C2}" type="parTrans" cxnId="{31224B64-094D-A540-8CAF-C4E748E310D6}">
      <dgm:prSet/>
      <dgm:spPr/>
      <dgm:t>
        <a:bodyPr/>
        <a:lstStyle/>
        <a:p>
          <a:endParaRPr lang="en-US"/>
        </a:p>
      </dgm:t>
    </dgm:pt>
    <dgm:pt modelId="{18C0A45B-6A88-FC41-A1DC-8EEE38A2BBE1}" type="sibTrans" cxnId="{31224B64-094D-A540-8CAF-C4E748E310D6}">
      <dgm:prSet/>
      <dgm:spPr/>
      <dgm:t>
        <a:bodyPr/>
        <a:lstStyle/>
        <a:p>
          <a:endParaRPr lang="en-US"/>
        </a:p>
      </dgm:t>
    </dgm:pt>
    <dgm:pt modelId="{E16657C2-58E6-AA4E-BB50-D28F78E8834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>
              <a:latin typeface="Garamond"/>
            </a:rPr>
            <a:t>Apply player evaluation model to all traded players to predict ones that will have the most impact on their teams</a:t>
          </a:r>
        </a:p>
      </dgm:t>
    </dgm:pt>
    <dgm:pt modelId="{40A44401-24CD-1946-940E-E590A11CF778}" type="parTrans" cxnId="{8B5CDBB9-A765-A748-81E2-66C625A1DDD2}">
      <dgm:prSet/>
      <dgm:spPr/>
      <dgm:t>
        <a:bodyPr/>
        <a:lstStyle/>
        <a:p>
          <a:endParaRPr lang="en-US"/>
        </a:p>
      </dgm:t>
    </dgm:pt>
    <dgm:pt modelId="{6C04B743-615F-C248-B1E7-2B8C6AFCB5E0}" type="sibTrans" cxnId="{8B5CDBB9-A765-A748-81E2-66C625A1DDD2}">
      <dgm:prSet/>
      <dgm:spPr/>
      <dgm:t>
        <a:bodyPr/>
        <a:lstStyle/>
        <a:p>
          <a:endParaRPr lang="en-US"/>
        </a:p>
      </dgm:t>
    </dgm:pt>
    <dgm:pt modelId="{7143E30D-90E9-BD47-A072-B37688395EA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200">
              <a:latin typeface="Garamond"/>
            </a:rPr>
            <a:t>Manipulate model to factor in that players may get significantly less time and would need their stats lowered to match new expected minutes played</a:t>
          </a:r>
        </a:p>
      </dgm:t>
    </dgm:pt>
    <dgm:pt modelId="{2C9A013B-B52D-A648-A095-A18E9B26D1C9}" type="parTrans" cxnId="{1FED2E7C-7357-A94B-89C2-7C82E58CC0BC}">
      <dgm:prSet/>
      <dgm:spPr/>
      <dgm:t>
        <a:bodyPr/>
        <a:lstStyle/>
        <a:p>
          <a:endParaRPr lang="en-US"/>
        </a:p>
      </dgm:t>
    </dgm:pt>
    <dgm:pt modelId="{B4703E2E-E351-0E48-A23E-E4D4E1BEF65A}" type="sibTrans" cxnId="{1FED2E7C-7357-A94B-89C2-7C82E58CC0BC}">
      <dgm:prSet/>
      <dgm:spPr/>
      <dgm:t>
        <a:bodyPr/>
        <a:lstStyle/>
        <a:p>
          <a:endParaRPr lang="en-US"/>
        </a:p>
      </dgm:t>
    </dgm:pt>
    <dgm:pt modelId="{D18AD1EE-D93B-F64A-AD60-F9786991D0B0}" type="pres">
      <dgm:prSet presAssocID="{9410F757-E647-6847-880C-E7E040D8E689}" presName="CompostProcess" presStyleCnt="0">
        <dgm:presLayoutVars>
          <dgm:dir/>
          <dgm:resizeHandles val="exact"/>
        </dgm:presLayoutVars>
      </dgm:prSet>
      <dgm:spPr/>
    </dgm:pt>
    <dgm:pt modelId="{C1672EC8-24A3-EA4C-9809-D16B478ABB56}" type="pres">
      <dgm:prSet presAssocID="{9410F757-E647-6847-880C-E7E040D8E689}" presName="arrow" presStyleLbl="bgShp" presStyleIdx="0" presStyleCnt="1" custLinFactNeighborX="0" custLinFactNeighborY="-2313"/>
      <dgm:spPr>
        <a:solidFill>
          <a:schemeClr val="tx1">
            <a:lumMod val="65000"/>
            <a:lumOff val="35000"/>
          </a:schemeClr>
        </a:solidFill>
      </dgm:spPr>
    </dgm:pt>
    <dgm:pt modelId="{0F7138EB-DB5B-E94F-8DC8-49823A12DAC6}" type="pres">
      <dgm:prSet presAssocID="{9410F757-E647-6847-880C-E7E040D8E689}" presName="linearProcess" presStyleCnt="0"/>
      <dgm:spPr/>
    </dgm:pt>
    <dgm:pt modelId="{1F6943EB-F391-D84E-A534-FF33F6AC1D29}" type="pres">
      <dgm:prSet presAssocID="{35030874-0C29-8947-88B6-D036A5D3E2A9}" presName="textNode" presStyleLbl="node1" presStyleIdx="0" presStyleCnt="3">
        <dgm:presLayoutVars>
          <dgm:bulletEnabled val="1"/>
        </dgm:presLayoutVars>
      </dgm:prSet>
      <dgm:spPr/>
    </dgm:pt>
    <dgm:pt modelId="{1F74CC6B-BF3A-064C-AB36-6CCFF2E4F793}" type="pres">
      <dgm:prSet presAssocID="{18C0A45B-6A88-FC41-A1DC-8EEE38A2BBE1}" presName="sibTrans" presStyleCnt="0"/>
      <dgm:spPr/>
    </dgm:pt>
    <dgm:pt modelId="{198D47AF-1F1F-5748-9878-A7B5C453DA88}" type="pres">
      <dgm:prSet presAssocID="{E16657C2-58E6-AA4E-BB50-D28F78E88345}" presName="textNode" presStyleLbl="node1" presStyleIdx="1" presStyleCnt="3">
        <dgm:presLayoutVars>
          <dgm:bulletEnabled val="1"/>
        </dgm:presLayoutVars>
      </dgm:prSet>
      <dgm:spPr/>
    </dgm:pt>
    <dgm:pt modelId="{EC90DACD-6A7A-A945-AAC7-F440A2373E8C}" type="pres">
      <dgm:prSet presAssocID="{6C04B743-615F-C248-B1E7-2B8C6AFCB5E0}" presName="sibTrans" presStyleCnt="0"/>
      <dgm:spPr/>
    </dgm:pt>
    <dgm:pt modelId="{F4210EB9-F16A-5C42-A0D3-E1ED5C063028}" type="pres">
      <dgm:prSet presAssocID="{7143E30D-90E9-BD47-A072-B37688395EA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EB0F838-B3FD-0943-ADB0-0D288DC5423C}" type="presOf" srcId="{9410F757-E647-6847-880C-E7E040D8E689}" destId="{D18AD1EE-D93B-F64A-AD60-F9786991D0B0}" srcOrd="0" destOrd="0" presId="urn:microsoft.com/office/officeart/2005/8/layout/hProcess9"/>
    <dgm:cxn modelId="{31224B64-094D-A540-8CAF-C4E748E310D6}" srcId="{9410F757-E647-6847-880C-E7E040D8E689}" destId="{35030874-0C29-8947-88B6-D036A5D3E2A9}" srcOrd="0" destOrd="0" parTransId="{799A994C-F79D-2548-A2E9-22F3924E96C2}" sibTransId="{18C0A45B-6A88-FC41-A1DC-8EEE38A2BBE1}"/>
    <dgm:cxn modelId="{C8E4277C-32EC-C146-B77C-FEB74C9E90E9}" type="presOf" srcId="{35030874-0C29-8947-88B6-D036A5D3E2A9}" destId="{1F6943EB-F391-D84E-A534-FF33F6AC1D29}" srcOrd="0" destOrd="0" presId="urn:microsoft.com/office/officeart/2005/8/layout/hProcess9"/>
    <dgm:cxn modelId="{1FED2E7C-7357-A94B-89C2-7C82E58CC0BC}" srcId="{9410F757-E647-6847-880C-E7E040D8E689}" destId="{7143E30D-90E9-BD47-A072-B37688395EA8}" srcOrd="2" destOrd="0" parTransId="{2C9A013B-B52D-A648-A095-A18E9B26D1C9}" sibTransId="{B4703E2E-E351-0E48-A23E-E4D4E1BEF65A}"/>
    <dgm:cxn modelId="{F8D9F19E-79A4-F249-AF57-7D49990BDEA0}" type="presOf" srcId="{E16657C2-58E6-AA4E-BB50-D28F78E88345}" destId="{198D47AF-1F1F-5748-9878-A7B5C453DA88}" srcOrd="0" destOrd="0" presId="urn:microsoft.com/office/officeart/2005/8/layout/hProcess9"/>
    <dgm:cxn modelId="{8B5CDBB9-A765-A748-81E2-66C625A1DDD2}" srcId="{9410F757-E647-6847-880C-E7E040D8E689}" destId="{E16657C2-58E6-AA4E-BB50-D28F78E88345}" srcOrd="1" destOrd="0" parTransId="{40A44401-24CD-1946-940E-E590A11CF778}" sibTransId="{6C04B743-615F-C248-B1E7-2B8C6AFCB5E0}"/>
    <dgm:cxn modelId="{B20F17FA-A741-0B47-9704-744E65FE8402}" type="presOf" srcId="{7143E30D-90E9-BD47-A072-B37688395EA8}" destId="{F4210EB9-F16A-5C42-A0D3-E1ED5C063028}" srcOrd="0" destOrd="0" presId="urn:microsoft.com/office/officeart/2005/8/layout/hProcess9"/>
    <dgm:cxn modelId="{01EF586A-4A14-FF45-AE55-EAD2881E4664}" type="presParOf" srcId="{D18AD1EE-D93B-F64A-AD60-F9786991D0B0}" destId="{C1672EC8-24A3-EA4C-9809-D16B478ABB56}" srcOrd="0" destOrd="0" presId="urn:microsoft.com/office/officeart/2005/8/layout/hProcess9"/>
    <dgm:cxn modelId="{7AB555BF-96F6-9B42-8734-FE928659236A}" type="presParOf" srcId="{D18AD1EE-D93B-F64A-AD60-F9786991D0B0}" destId="{0F7138EB-DB5B-E94F-8DC8-49823A12DAC6}" srcOrd="1" destOrd="0" presId="urn:microsoft.com/office/officeart/2005/8/layout/hProcess9"/>
    <dgm:cxn modelId="{513850F8-DE8B-7D47-A9C3-125BB7E3C9D4}" type="presParOf" srcId="{0F7138EB-DB5B-E94F-8DC8-49823A12DAC6}" destId="{1F6943EB-F391-D84E-A534-FF33F6AC1D29}" srcOrd="0" destOrd="0" presId="urn:microsoft.com/office/officeart/2005/8/layout/hProcess9"/>
    <dgm:cxn modelId="{9D142C0A-5B98-224C-AB6B-A69FA273CFDE}" type="presParOf" srcId="{0F7138EB-DB5B-E94F-8DC8-49823A12DAC6}" destId="{1F74CC6B-BF3A-064C-AB36-6CCFF2E4F793}" srcOrd="1" destOrd="0" presId="urn:microsoft.com/office/officeart/2005/8/layout/hProcess9"/>
    <dgm:cxn modelId="{9CAD0BC5-B8A3-B94C-8DE6-97D8F9B4C68E}" type="presParOf" srcId="{0F7138EB-DB5B-E94F-8DC8-49823A12DAC6}" destId="{198D47AF-1F1F-5748-9878-A7B5C453DA88}" srcOrd="2" destOrd="0" presId="urn:microsoft.com/office/officeart/2005/8/layout/hProcess9"/>
    <dgm:cxn modelId="{E7F1A49B-8788-C642-9773-1A35F71166AB}" type="presParOf" srcId="{0F7138EB-DB5B-E94F-8DC8-49823A12DAC6}" destId="{EC90DACD-6A7A-A945-AAC7-F440A2373E8C}" srcOrd="3" destOrd="0" presId="urn:microsoft.com/office/officeart/2005/8/layout/hProcess9"/>
    <dgm:cxn modelId="{B712018E-C04F-2547-BC95-9596DFD3E94C}" type="presParOf" srcId="{0F7138EB-DB5B-E94F-8DC8-49823A12DAC6}" destId="{F4210EB9-F16A-5C42-A0D3-E1ED5C06302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286CE-596D-774A-B456-79DC52300327}">
      <dsp:nvSpPr>
        <dsp:cNvPr id="0" name=""/>
        <dsp:cNvSpPr/>
      </dsp:nvSpPr>
      <dsp:spPr>
        <a:xfrm>
          <a:off x="0" y="26187"/>
          <a:ext cx="6263640" cy="590094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Garamond"/>
            </a:rPr>
            <a:t>Problem</a:t>
          </a:r>
        </a:p>
      </dsp:txBody>
      <dsp:txXfrm>
        <a:off x="28806" y="54993"/>
        <a:ext cx="6206028" cy="532482"/>
      </dsp:txXfrm>
    </dsp:sp>
    <dsp:sp modelId="{760C097B-80C6-1E4B-963A-DA9BEAAD8E9D}">
      <dsp:nvSpPr>
        <dsp:cNvPr id="0" name=""/>
        <dsp:cNvSpPr/>
      </dsp:nvSpPr>
      <dsp:spPr>
        <a:xfrm>
          <a:off x="0" y="616282"/>
          <a:ext cx="626364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Predict team wins using player data from updated rosters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Assess the likely impact a given traded player will have on a game’s and season’s outcome</a:t>
          </a:r>
        </a:p>
      </dsp:txBody>
      <dsp:txXfrm>
        <a:off x="0" y="616282"/>
        <a:ext cx="6263640" cy="943920"/>
      </dsp:txXfrm>
    </dsp:sp>
    <dsp:sp modelId="{6D1C0904-61AA-1141-975F-217E2E1E4A6C}">
      <dsp:nvSpPr>
        <dsp:cNvPr id="0" name=""/>
        <dsp:cNvSpPr/>
      </dsp:nvSpPr>
      <dsp:spPr>
        <a:xfrm>
          <a:off x="0" y="1560202"/>
          <a:ext cx="6263640" cy="595376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Garamond"/>
            </a:rPr>
            <a:t>Solution</a:t>
          </a:r>
        </a:p>
      </dsp:txBody>
      <dsp:txXfrm>
        <a:off x="29064" y="1589266"/>
        <a:ext cx="6205512" cy="537248"/>
      </dsp:txXfrm>
    </dsp:sp>
    <dsp:sp modelId="{ABDB0552-4FEA-6247-94F6-1A37C6EF5793}">
      <dsp:nvSpPr>
        <dsp:cNvPr id="0" name=""/>
        <dsp:cNvSpPr/>
      </dsp:nvSpPr>
      <dsp:spPr>
        <a:xfrm>
          <a:off x="0" y="2155578"/>
          <a:ext cx="6263640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Garamond"/>
            </a:rPr>
            <a:t>Create bagging model based on game outcome and </a:t>
          </a:r>
          <a:r>
            <a:rPr lang="en-US" sz="2000" kern="1200" dirty="0" err="1">
              <a:latin typeface="Garamond"/>
            </a:rPr>
            <a:t>XGBoost</a:t>
          </a:r>
          <a:r>
            <a:rPr lang="en-US" sz="2000" kern="1200" dirty="0">
              <a:latin typeface="Garamond"/>
            </a:rPr>
            <a:t> on point differential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Create model that allows for individual-level statistics of traded players to be factored into team success predictions</a:t>
          </a:r>
        </a:p>
      </dsp:txBody>
      <dsp:txXfrm>
        <a:off x="0" y="2155578"/>
        <a:ext cx="6263640" cy="1415880"/>
      </dsp:txXfrm>
    </dsp:sp>
    <dsp:sp modelId="{1D45824C-6B5C-A947-9846-33CFD0B634CE}">
      <dsp:nvSpPr>
        <dsp:cNvPr id="0" name=""/>
        <dsp:cNvSpPr/>
      </dsp:nvSpPr>
      <dsp:spPr>
        <a:xfrm>
          <a:off x="0" y="3571458"/>
          <a:ext cx="6263640" cy="594266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Garamond"/>
            </a:rPr>
            <a:t>Insights</a:t>
          </a:r>
        </a:p>
      </dsp:txBody>
      <dsp:txXfrm>
        <a:off x="29010" y="3600468"/>
        <a:ext cx="6205620" cy="536246"/>
      </dsp:txXfrm>
    </dsp:sp>
    <dsp:sp modelId="{BFA7E158-8186-FD4B-814B-8BE0E78A809F}">
      <dsp:nvSpPr>
        <dsp:cNvPr id="0" name=""/>
        <dsp:cNvSpPr/>
      </dsp:nvSpPr>
      <dsp:spPr>
        <a:xfrm>
          <a:off x="0" y="4165725"/>
          <a:ext cx="6263640" cy="23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The Lakers are a super team and Westbrook is going to be a difference maker 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Average points, opponent team blocks, and team defensive stats have biggest impact on point differential in </a:t>
          </a:r>
          <a:r>
            <a:rPr lang="en-US" sz="2000" kern="1200" err="1">
              <a:latin typeface="Garamond"/>
            </a:rPr>
            <a:t>XGBoost</a:t>
          </a:r>
          <a:r>
            <a:rPr lang="en-US" sz="2000" kern="1200">
              <a:latin typeface="Garamond"/>
            </a:rPr>
            <a:t> model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latin typeface="Garamond"/>
            </a:rPr>
            <a:t>Team blocks, points scored, and defensive stats such as points allowed are best predictors for game outcome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>
            <a:latin typeface="Garamond" panose="02020404030301010803" pitchFamily="18" charset="0"/>
          </a:endParaRPr>
        </a:p>
      </dsp:txBody>
      <dsp:txXfrm>
        <a:off x="0" y="4165725"/>
        <a:ext cx="6263640" cy="230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313CD-FD80-6845-A933-30A8A725DF71}">
      <dsp:nvSpPr>
        <dsp:cNvPr id="0" name=""/>
        <dsp:cNvSpPr/>
      </dsp:nvSpPr>
      <dsp:spPr>
        <a:xfrm>
          <a:off x="0" y="23993"/>
          <a:ext cx="6263640" cy="895049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Source: </a:t>
          </a:r>
          <a:r>
            <a:rPr lang="en-US" sz="2400" kern="1200" err="1">
              <a:latin typeface="Garamond" panose="02020404030301010803" pitchFamily="18" charset="0"/>
            </a:rPr>
            <a:t>nbastatR</a:t>
          </a:r>
          <a:r>
            <a:rPr lang="en-US" sz="2400" kern="1200">
              <a:latin typeface="Garamond" panose="02020404030301010803" pitchFamily="18" charset="0"/>
            </a:rPr>
            <a:t> package</a:t>
          </a:r>
        </a:p>
      </dsp:txBody>
      <dsp:txXfrm>
        <a:off x="43693" y="67686"/>
        <a:ext cx="6176254" cy="807663"/>
      </dsp:txXfrm>
    </dsp:sp>
    <dsp:sp modelId="{B5FF11FF-EF61-AF46-83F6-D41C7E6F8BC1}">
      <dsp:nvSpPr>
        <dsp:cNvPr id="0" name=""/>
        <dsp:cNvSpPr/>
      </dsp:nvSpPr>
      <dsp:spPr>
        <a:xfrm>
          <a:off x="0" y="936323"/>
          <a:ext cx="6263640" cy="895049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Pulled game data from the 2019-2020 and 2020-2021 seasons</a:t>
          </a:r>
        </a:p>
      </dsp:txBody>
      <dsp:txXfrm>
        <a:off x="43693" y="980016"/>
        <a:ext cx="6176254" cy="807663"/>
      </dsp:txXfrm>
    </dsp:sp>
    <dsp:sp modelId="{00BA7594-9EFE-B14D-9762-8E8086D05AB2}">
      <dsp:nvSpPr>
        <dsp:cNvPr id="0" name=""/>
        <dsp:cNvSpPr/>
      </dsp:nvSpPr>
      <dsp:spPr>
        <a:xfrm>
          <a:off x="0" y="1848653"/>
          <a:ext cx="6263640" cy="89504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Extracted and calculated offensive and defensive averages based on previous games played</a:t>
          </a:r>
        </a:p>
      </dsp:txBody>
      <dsp:txXfrm>
        <a:off x="43693" y="1892346"/>
        <a:ext cx="6176254" cy="807663"/>
      </dsp:txXfrm>
    </dsp:sp>
    <dsp:sp modelId="{D808AA83-5815-7149-97DE-2CD8956ACEA8}">
      <dsp:nvSpPr>
        <dsp:cNvPr id="0" name=""/>
        <dsp:cNvSpPr/>
      </dsp:nvSpPr>
      <dsp:spPr>
        <a:xfrm>
          <a:off x="0" y="2760983"/>
          <a:ext cx="6263640" cy="895049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Removed each team's first game of the year to omit NA's for modeling</a:t>
          </a:r>
        </a:p>
      </dsp:txBody>
      <dsp:txXfrm>
        <a:off x="43693" y="2804676"/>
        <a:ext cx="6176254" cy="807663"/>
      </dsp:txXfrm>
    </dsp:sp>
    <dsp:sp modelId="{9DF9370E-EA6C-5E4C-8FC8-6ED6AF2430E2}">
      <dsp:nvSpPr>
        <dsp:cNvPr id="0" name=""/>
        <dsp:cNvSpPr/>
      </dsp:nvSpPr>
      <dsp:spPr>
        <a:xfrm>
          <a:off x="0" y="3673313"/>
          <a:ext cx="6263640" cy="895049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Built a model to predict a game's point differential</a:t>
          </a:r>
        </a:p>
      </dsp:txBody>
      <dsp:txXfrm>
        <a:off x="43693" y="3717006"/>
        <a:ext cx="6176254" cy="807663"/>
      </dsp:txXfrm>
    </dsp:sp>
    <dsp:sp modelId="{59A816B4-6E54-2E4D-AA77-A4F45B11C25E}">
      <dsp:nvSpPr>
        <dsp:cNvPr id="0" name=""/>
        <dsp:cNvSpPr/>
      </dsp:nvSpPr>
      <dsp:spPr>
        <a:xfrm>
          <a:off x="0" y="4585644"/>
          <a:ext cx="6263640" cy="895049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Built a model to replace individual players</a:t>
          </a:r>
        </a:p>
      </dsp:txBody>
      <dsp:txXfrm>
        <a:off x="43693" y="4629337"/>
        <a:ext cx="6176254" cy="807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3C01A-4F11-944C-9EA1-243433CF6FEB}">
      <dsp:nvSpPr>
        <dsp:cNvPr id="0" name=""/>
        <dsp:cNvSpPr/>
      </dsp:nvSpPr>
      <dsp:spPr>
        <a:xfrm>
          <a:off x="275895" y="0"/>
          <a:ext cx="4351338" cy="4351338"/>
        </a:xfrm>
        <a:prstGeom prst="diamond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D0EA0-AA1F-F84E-8420-785E60A951CB}">
      <dsp:nvSpPr>
        <dsp:cNvPr id="0" name=""/>
        <dsp:cNvSpPr/>
      </dsp:nvSpPr>
      <dsp:spPr>
        <a:xfrm>
          <a:off x="689273" y="413377"/>
          <a:ext cx="1697021" cy="1697021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Predict Win or Loss</a:t>
          </a:r>
        </a:p>
      </dsp:txBody>
      <dsp:txXfrm>
        <a:off x="772115" y="496219"/>
        <a:ext cx="1531337" cy="1531337"/>
      </dsp:txXfrm>
    </dsp:sp>
    <dsp:sp modelId="{9E2DD906-DF2C-DB44-83C2-21EE2AEA1EBB}">
      <dsp:nvSpPr>
        <dsp:cNvPr id="0" name=""/>
        <dsp:cNvSpPr/>
      </dsp:nvSpPr>
      <dsp:spPr>
        <a:xfrm>
          <a:off x="2516835" y="413377"/>
          <a:ext cx="1697021" cy="1697021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Accuracy: 0.5872 </a:t>
          </a:r>
        </a:p>
      </dsp:txBody>
      <dsp:txXfrm>
        <a:off x="2599677" y="496219"/>
        <a:ext cx="1531337" cy="1531337"/>
      </dsp:txXfrm>
    </dsp:sp>
    <dsp:sp modelId="{D5C33A25-36C6-D147-84CA-E0B8612596B6}">
      <dsp:nvSpPr>
        <dsp:cNvPr id="0" name=""/>
        <dsp:cNvSpPr/>
      </dsp:nvSpPr>
      <dsp:spPr>
        <a:xfrm>
          <a:off x="689273" y="2240939"/>
          <a:ext cx="1697021" cy="1697021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Sensitivity: .5845</a:t>
          </a:r>
        </a:p>
      </dsp:txBody>
      <dsp:txXfrm>
        <a:off x="772115" y="2323781"/>
        <a:ext cx="1531337" cy="1531337"/>
      </dsp:txXfrm>
    </dsp:sp>
    <dsp:sp modelId="{61883C12-CF3E-E041-9CB6-53C197DD7AFF}">
      <dsp:nvSpPr>
        <dsp:cNvPr id="0" name=""/>
        <dsp:cNvSpPr/>
      </dsp:nvSpPr>
      <dsp:spPr>
        <a:xfrm>
          <a:off x="2516835" y="2240939"/>
          <a:ext cx="1697021" cy="1697021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Specificity: .5897</a:t>
          </a:r>
        </a:p>
      </dsp:txBody>
      <dsp:txXfrm>
        <a:off x="2599677" y="2323781"/>
        <a:ext cx="1531337" cy="1531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50D95-22F0-5B48-9AB0-09A6FF2898D3}">
      <dsp:nvSpPr>
        <dsp:cNvPr id="0" name=""/>
        <dsp:cNvSpPr/>
      </dsp:nvSpPr>
      <dsp:spPr>
        <a:xfrm>
          <a:off x="0" y="2071"/>
          <a:ext cx="4840010" cy="143017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Replaced an average player (KCP) with Westbrook</a:t>
          </a:r>
        </a:p>
      </dsp:txBody>
      <dsp:txXfrm>
        <a:off x="69815" y="71886"/>
        <a:ext cx="4700380" cy="1290540"/>
      </dsp:txXfrm>
    </dsp:sp>
    <dsp:sp modelId="{204BB7ED-D427-C34D-BBE6-90FDCA1103E7}">
      <dsp:nvSpPr>
        <dsp:cNvPr id="0" name=""/>
        <dsp:cNvSpPr/>
      </dsp:nvSpPr>
      <dsp:spPr>
        <a:xfrm>
          <a:off x="0" y="1445137"/>
          <a:ext cx="4840010" cy="143017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Created predictions for Lakers games with original roster and then Westbrook replacing KCP against final </a:t>
          </a:r>
          <a:r>
            <a:rPr lang="en-US" sz="2400" kern="1200" err="1">
              <a:latin typeface="Garamond" panose="02020404030301010803" pitchFamily="18" charset="0"/>
            </a:rPr>
            <a:t>XGboost</a:t>
          </a:r>
          <a:r>
            <a:rPr lang="en-US" sz="2400" kern="1200">
              <a:latin typeface="Garamond" panose="02020404030301010803" pitchFamily="18" charset="0"/>
            </a:rPr>
            <a:t> model</a:t>
          </a:r>
        </a:p>
      </dsp:txBody>
      <dsp:txXfrm>
        <a:off x="69815" y="1514952"/>
        <a:ext cx="4700380" cy="1290540"/>
      </dsp:txXfrm>
    </dsp:sp>
    <dsp:sp modelId="{C90345DA-2435-B446-AA00-E4E75F40F212}">
      <dsp:nvSpPr>
        <dsp:cNvPr id="0" name=""/>
        <dsp:cNvSpPr/>
      </dsp:nvSpPr>
      <dsp:spPr>
        <a:xfrm>
          <a:off x="0" y="2888203"/>
          <a:ext cx="4840010" cy="14301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Compared predictions on point difference and outcome on a per game basis</a:t>
          </a:r>
        </a:p>
      </dsp:txBody>
      <dsp:txXfrm>
        <a:off x="69815" y="2958018"/>
        <a:ext cx="4700380" cy="1290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EBFFE-A0B3-4D5A-9C5B-44631448AECB}">
      <dsp:nvSpPr>
        <dsp:cNvPr id="0" name=""/>
        <dsp:cNvSpPr/>
      </dsp:nvSpPr>
      <dsp:spPr>
        <a:xfrm>
          <a:off x="0" y="573"/>
          <a:ext cx="5157787" cy="134179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A28F1-5230-4FCE-97F0-D5204CFFB1E6}">
      <dsp:nvSpPr>
        <dsp:cNvPr id="0" name=""/>
        <dsp:cNvSpPr/>
      </dsp:nvSpPr>
      <dsp:spPr>
        <a:xfrm>
          <a:off x="405891" y="302476"/>
          <a:ext cx="737984" cy="7379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4C61F-083E-4EB5-887B-8ABE8D3843EF}">
      <dsp:nvSpPr>
        <dsp:cNvPr id="0" name=""/>
        <dsp:cNvSpPr/>
      </dsp:nvSpPr>
      <dsp:spPr>
        <a:xfrm>
          <a:off x="1549768" y="573"/>
          <a:ext cx="3608018" cy="134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006" tIns="142006" rIns="142006" bIns="14200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Garamond" panose="02020404030301010803" pitchFamily="18" charset="0"/>
            </a:rPr>
            <a:t>Win Percentage in 2020: .6596</a:t>
          </a:r>
        </a:p>
      </dsp:txBody>
      <dsp:txXfrm>
        <a:off x="1549768" y="573"/>
        <a:ext cx="3608018" cy="1341790"/>
      </dsp:txXfrm>
    </dsp:sp>
    <dsp:sp modelId="{832EFE6F-722D-420A-A70D-57B1184417E4}">
      <dsp:nvSpPr>
        <dsp:cNvPr id="0" name=""/>
        <dsp:cNvSpPr/>
      </dsp:nvSpPr>
      <dsp:spPr>
        <a:xfrm>
          <a:off x="0" y="1677811"/>
          <a:ext cx="5157787" cy="134179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093BF-18C4-4515-953C-03B5FCFC3B51}">
      <dsp:nvSpPr>
        <dsp:cNvPr id="0" name=""/>
        <dsp:cNvSpPr/>
      </dsp:nvSpPr>
      <dsp:spPr>
        <a:xfrm>
          <a:off x="405891" y="1979714"/>
          <a:ext cx="737984" cy="7379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23938-BCE8-434F-96B1-5F99DA013345}">
      <dsp:nvSpPr>
        <dsp:cNvPr id="0" name=""/>
        <dsp:cNvSpPr/>
      </dsp:nvSpPr>
      <dsp:spPr>
        <a:xfrm>
          <a:off x="1549768" y="1677811"/>
          <a:ext cx="3608018" cy="134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006" tIns="142006" rIns="142006" bIns="14200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Garamond" panose="02020404030301010803" pitchFamily="18" charset="0"/>
            </a:rPr>
            <a:t>Predicted wins in 2021: 41</a:t>
          </a:r>
        </a:p>
      </dsp:txBody>
      <dsp:txXfrm>
        <a:off x="1549768" y="1677811"/>
        <a:ext cx="3608018" cy="1341790"/>
      </dsp:txXfrm>
    </dsp:sp>
    <dsp:sp modelId="{034154A8-6EA4-4B71-89F4-AAACE62C5D13}">
      <dsp:nvSpPr>
        <dsp:cNvPr id="0" name=""/>
        <dsp:cNvSpPr/>
      </dsp:nvSpPr>
      <dsp:spPr>
        <a:xfrm>
          <a:off x="0" y="3355049"/>
          <a:ext cx="5157787" cy="134179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24C18-1C38-4D4A-A6C5-3AA4D96C8FD7}">
      <dsp:nvSpPr>
        <dsp:cNvPr id="0" name=""/>
        <dsp:cNvSpPr/>
      </dsp:nvSpPr>
      <dsp:spPr>
        <a:xfrm>
          <a:off x="405891" y="3656952"/>
          <a:ext cx="737984" cy="7379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F05AA-D7FC-40C2-AA83-C446BD851415}">
      <dsp:nvSpPr>
        <dsp:cNvPr id="0" name=""/>
        <dsp:cNvSpPr/>
      </dsp:nvSpPr>
      <dsp:spPr>
        <a:xfrm>
          <a:off x="1549768" y="3355049"/>
          <a:ext cx="3608018" cy="1341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006" tIns="142006" rIns="142006" bIns="14200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  <a:latin typeface="Garamond" panose="02020404030301010803" pitchFamily="18" charset="0"/>
            </a:rPr>
            <a:t>Win Percentage in 2021: .5775</a:t>
          </a:r>
        </a:p>
      </dsp:txBody>
      <dsp:txXfrm>
        <a:off x="1549768" y="3355049"/>
        <a:ext cx="3608018" cy="13417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72F4C-62E4-7F41-9443-994076D8CB44}">
      <dsp:nvSpPr>
        <dsp:cNvPr id="0" name=""/>
        <dsp:cNvSpPr/>
      </dsp:nvSpPr>
      <dsp:spPr>
        <a:xfrm>
          <a:off x="55671" y="185"/>
          <a:ext cx="3523749" cy="211424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In random forest, team blocks, average points, and team defensive stats such as points allowed and field goal percentage against are most important predictors</a:t>
          </a:r>
        </a:p>
      </dsp:txBody>
      <dsp:txXfrm>
        <a:off x="55671" y="185"/>
        <a:ext cx="3523749" cy="2114249"/>
      </dsp:txXfrm>
    </dsp:sp>
    <dsp:sp modelId="{8CD19985-9F28-9347-836F-DB51007D38E9}">
      <dsp:nvSpPr>
        <dsp:cNvPr id="0" name=""/>
        <dsp:cNvSpPr/>
      </dsp:nvSpPr>
      <dsp:spPr>
        <a:xfrm>
          <a:off x="3931796" y="185"/>
          <a:ext cx="3523749" cy="211424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Garamond" panose="02020404030301010803" pitchFamily="18" charset="0"/>
            </a:rPr>
            <a:t>XGBoost</a:t>
          </a:r>
          <a:r>
            <a:rPr lang="en-US" sz="2400" kern="1200">
              <a:latin typeface="Garamond" panose="02020404030301010803" pitchFamily="18" charset="0"/>
            </a:rPr>
            <a:t> model shows that average points scored, opponent team blocks, and team defensive stats are most important predictors for point differential</a:t>
          </a:r>
        </a:p>
      </dsp:txBody>
      <dsp:txXfrm>
        <a:off x="3931796" y="185"/>
        <a:ext cx="3523749" cy="2114249"/>
      </dsp:txXfrm>
    </dsp:sp>
    <dsp:sp modelId="{E1BE485C-0A22-1C49-9B85-293D9310FB7D}">
      <dsp:nvSpPr>
        <dsp:cNvPr id="0" name=""/>
        <dsp:cNvSpPr/>
      </dsp:nvSpPr>
      <dsp:spPr>
        <a:xfrm>
          <a:off x="7807921" y="185"/>
          <a:ext cx="3430053" cy="211424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Russell Westbrook likely will have the largest positive impact of traded players on the Lakers this upcoming season</a:t>
          </a:r>
        </a:p>
      </dsp:txBody>
      <dsp:txXfrm>
        <a:off x="7807921" y="185"/>
        <a:ext cx="3430053" cy="2114249"/>
      </dsp:txXfrm>
    </dsp:sp>
    <dsp:sp modelId="{362C9F7A-51E8-D040-A08F-2F3BE4D0CF9D}">
      <dsp:nvSpPr>
        <dsp:cNvPr id="0" name=""/>
        <dsp:cNvSpPr/>
      </dsp:nvSpPr>
      <dsp:spPr>
        <a:xfrm>
          <a:off x="3884948" y="2466809"/>
          <a:ext cx="3523749" cy="211424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 panose="02020404030301010803" pitchFamily="18" charset="0"/>
            </a:rPr>
            <a:t>Model that predicts impact a specific player will have on team seems to be more accurate than </a:t>
          </a:r>
          <a:r>
            <a:rPr lang="en-US" sz="2400" kern="1200" err="1">
              <a:latin typeface="Garamond" panose="02020404030301010803" pitchFamily="18" charset="0"/>
            </a:rPr>
            <a:t>XGBoost</a:t>
          </a:r>
          <a:r>
            <a:rPr lang="en-US" sz="2400" kern="1200">
              <a:latin typeface="Garamond" panose="02020404030301010803" pitchFamily="18" charset="0"/>
            </a:rPr>
            <a:t> model</a:t>
          </a:r>
        </a:p>
      </dsp:txBody>
      <dsp:txXfrm>
        <a:off x="3884948" y="2466809"/>
        <a:ext cx="3523749" cy="21142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72EC8-24A3-EA4C-9809-D16B478ABB56}">
      <dsp:nvSpPr>
        <dsp:cNvPr id="0" name=""/>
        <dsp:cNvSpPr/>
      </dsp:nvSpPr>
      <dsp:spPr>
        <a:xfrm>
          <a:off x="788669" y="0"/>
          <a:ext cx="8938260" cy="4679576"/>
        </a:xfrm>
        <a:prstGeom prst="rightArrow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943EB-F391-D84E-A534-FF33F6AC1D29}">
      <dsp:nvSpPr>
        <dsp:cNvPr id="0" name=""/>
        <dsp:cNvSpPr/>
      </dsp:nvSpPr>
      <dsp:spPr>
        <a:xfrm>
          <a:off x="393" y="1403872"/>
          <a:ext cx="3225959" cy="187183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/>
            </a:rPr>
            <a:t>Our Model updates automatically and can be easily adapted and applied to future seasons</a:t>
          </a:r>
          <a:endParaRPr lang="en-US" sz="2400" kern="1200">
            <a:latin typeface="Garamond" panose="02020404030301010803" pitchFamily="18" charset="0"/>
          </a:endParaRPr>
        </a:p>
      </dsp:txBody>
      <dsp:txXfrm>
        <a:off x="91768" y="1495247"/>
        <a:ext cx="3043209" cy="1689080"/>
      </dsp:txXfrm>
    </dsp:sp>
    <dsp:sp modelId="{198D47AF-1F1F-5748-9878-A7B5C453DA88}">
      <dsp:nvSpPr>
        <dsp:cNvPr id="0" name=""/>
        <dsp:cNvSpPr/>
      </dsp:nvSpPr>
      <dsp:spPr>
        <a:xfrm>
          <a:off x="3644820" y="1403872"/>
          <a:ext cx="3225959" cy="187183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aramond"/>
            </a:rPr>
            <a:t>Apply player evaluation model to all traded players to predict ones that will have the most impact on their teams</a:t>
          </a:r>
        </a:p>
      </dsp:txBody>
      <dsp:txXfrm>
        <a:off x="3736195" y="1495247"/>
        <a:ext cx="3043209" cy="1689080"/>
      </dsp:txXfrm>
    </dsp:sp>
    <dsp:sp modelId="{F4210EB9-F16A-5C42-A0D3-E1ED5C063028}">
      <dsp:nvSpPr>
        <dsp:cNvPr id="0" name=""/>
        <dsp:cNvSpPr/>
      </dsp:nvSpPr>
      <dsp:spPr>
        <a:xfrm>
          <a:off x="7289247" y="1403872"/>
          <a:ext cx="3225959" cy="187183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Garamond"/>
            </a:rPr>
            <a:t>Manipulate model to factor in that players may get significantly less time and would need their stats lowered to match new expected minutes played</a:t>
          </a:r>
        </a:p>
      </dsp:txBody>
      <dsp:txXfrm>
        <a:off x="7380622" y="1495247"/>
        <a:ext cx="3043209" cy="1689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3F5F0-9775-0947-900B-DA5F3943FA5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F0A85-E3F1-D747-BB81-7F1E2BFD2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 Iguodala, Kyle Lowry, Dwight Howard, Carmelo Anthony, Andre Drummond, and Zach Lavine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0A85-E3F1-D747-BB81-7F1E2BFD26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0A85-E3F1-D747-BB81-7F1E2BFD26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4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0A85-E3F1-D747-BB81-7F1E2BFD26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1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LAL expects to bet Nuggets 5/7 times 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0A85-E3F1-D747-BB81-7F1E2BFD26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Actual wins in 2021: 42</a:t>
            </a:r>
          </a:p>
          <a:p>
            <a:r>
              <a:rPr lang="en-US"/>
              <a:t>Actual win percentage 2021: .5915</a:t>
            </a:r>
          </a:p>
          <a:p>
            <a:r>
              <a:rPr lang="en-US"/>
              <a:t>Sportsbooks predictions for 21-22: 51.5 wins</a:t>
            </a:r>
          </a:p>
          <a:p>
            <a:r>
              <a:rPr lang="en-US"/>
              <a:t>Our predictions for 21-22 based on win percentage of Lakers w/ Westbrook from 2021: 54.3 wins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0A85-E3F1-D747-BB81-7F1E2BFD26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9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CD03-C582-5449-B16A-87CEAE126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B4A2B-8157-B042-8DFF-764F5F130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3C3F-9B5C-7547-87C9-D418139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06A1-5E25-124B-82B9-2F04CAA0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19EBF-4B13-6E48-A48D-4A56CAA2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A676-6D38-FE4D-85CD-A18420AA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9CE07-78B3-5149-8031-3A74881F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C2BF0-E89D-4A49-8638-B9802E22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25C55-AFFD-D346-8069-97A49B21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D213-3AAD-8A44-BE68-D44015CC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4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B26FB-3282-2E4D-A345-FB5D83ED6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D8162-9B1F-A641-B607-25CF6D127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BC8CB-E270-E544-AC4C-45F1E318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E944-C210-CF44-93A1-A018791F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D015-0E51-7E43-985D-043A0E37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4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9B2D-9B83-FC4F-8ED9-53B0204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832A-65CB-8B40-B7B4-D2318C827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B81C8-9D14-9C40-BB85-8EB5BEB9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85C7-4997-384A-BA08-8AC30AA8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200D-9095-564D-8827-3042EE52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4682-0206-BA46-8F3F-BA9DE977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EB895-CEC4-964B-AFBC-EFAC62AAD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12E5D-2B4C-EB4B-85B3-83533F2F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FC46-CAC3-6341-9166-051570B8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C9E2-870A-2A4F-BAF4-38B66A8E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0FCE-3264-A34E-9617-106B4EBC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E914-E8A7-2246-BDC3-622FC086F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92C43-C45D-2E44-AD1E-3DEA37DB9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13BFB-9BA8-5444-9B51-1A397D74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D4BC3-9C8C-244D-8600-50E49B15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1B190-51A9-2E42-A449-1A05960E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641A-4D7B-394A-BC87-B64D36F4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CA02B-2936-484D-ADE2-19860043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86A6D-1C3A-D047-8172-C07D7A45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83D06-809F-3F4C-9E6B-25BC6DAD8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DD644-A9A8-9A44-9219-C0AEE7B6C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EC9FC-CB57-0644-8EB5-CA237F8B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34BAD-E0FE-DC44-A081-CBCBE79E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549FB-E827-B240-8A2B-F01517D1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ED57-38E0-1940-B6E8-9EEC31E8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9005F5-8A29-004B-84E4-320F01EA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CBB51-320D-FF42-982C-EC73AA15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E90BD-7DBD-4C45-B674-1FB313DA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0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5EDE1-A715-6A4C-9DE9-4C6B6D4E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A43DF-C6B5-9C4B-9C7E-CEDEB882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54F9A-92DB-3141-9272-65B37550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7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AC1F-F625-A64B-B4EF-DEC5DE94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5A81-27E3-8649-BE6F-84D682E5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B13F3-2D20-5240-B5C6-72F35A69B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EDFB1-BE89-8244-8C11-46E58302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4684A-CEA8-7C4C-AE4F-FAD3AA15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0F836-E9EA-1843-928F-387CAE49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0A8D-07E9-344F-904B-CDA5363A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13C5C6-953C-4141-BA6C-9CCB1EACB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24DC7-E6C1-884F-A6E6-E9DCB4E2C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55E89-BC26-3A4B-9B53-31F95BBE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A9EA4-3252-8943-8B03-C6A5E446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2CD7A-1F00-7E4D-AEC9-AD02879C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6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DE77C-F425-8B48-B69F-0C17DBCF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5321C-A2BE-0B4A-BBDC-0C442B6E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1DCB4-1475-D849-A588-13DE05991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85F09-737E-CC47-A47E-C27FBFC7F5B8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C4BC2-2AAE-6948-B464-8BE6BCFEC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BFEEA-170A-8B48-8737-62506E2A8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714B-E957-CA43-8DED-6857A9BE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5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9.png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F30A5-CF7A-A341-97C8-2BA92179B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8" b="28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731D0-0B1A-6441-8A88-D272F3706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>
                <a:latin typeface="Garamond" panose="02020404030301010803" pitchFamily="18" charset="0"/>
              </a:rPr>
              <a:t>Super Team or Super Dream?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1FB32-9516-9E4D-B70C-9D851E77D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b="1">
                <a:latin typeface="Garamond" panose="02020404030301010803" pitchFamily="18" charset="0"/>
              </a:rPr>
              <a:t>Conor </a:t>
            </a:r>
            <a:r>
              <a:rPr lang="en-US" sz="2000" b="1" err="1">
                <a:latin typeface="Garamond" panose="02020404030301010803" pitchFamily="18" charset="0"/>
              </a:rPr>
              <a:t>Klaers</a:t>
            </a:r>
            <a:r>
              <a:rPr lang="en-US" sz="2000" b="1">
                <a:latin typeface="Garamond" panose="02020404030301010803" pitchFamily="18" charset="0"/>
              </a:rPr>
              <a:t> and Jade </a:t>
            </a:r>
            <a:r>
              <a:rPr lang="en-US" sz="2000" b="1" err="1">
                <a:latin typeface="Garamond" panose="02020404030301010803" pitchFamily="18" charset="0"/>
              </a:rPr>
              <a:t>Gosar</a:t>
            </a:r>
            <a:endParaRPr lang="en-US" sz="2000" b="1">
              <a:latin typeface="Garamond" panose="02020404030301010803" pitchFamily="18" charset="0"/>
            </a:endParaRPr>
          </a:p>
        </p:txBody>
      </p:sp>
      <p:cxnSp>
        <p:nvCxnSpPr>
          <p:cNvPr id="68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6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D3188-01EB-9C48-B70C-59FE359A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Garamond" panose="02020404030301010803" pitchFamily="18" charset="0"/>
              </a:rPr>
              <a:t>Future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F6460-18AB-2E4C-ABCE-474F64F7F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27381"/>
              </p:ext>
            </p:extLst>
          </p:nvPr>
        </p:nvGraphicFramePr>
        <p:xfrm>
          <a:off x="838200" y="1524001"/>
          <a:ext cx="10515600" cy="467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40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11930-9D2E-0C47-A86E-D63992E4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3" y="1414462"/>
            <a:ext cx="5372100" cy="402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2011E-0742-884F-9A3B-FEC39570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414463"/>
            <a:ext cx="5372099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5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B5113-5497-1A48-8DCB-F6F1B490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918097"/>
            <a:ext cx="5372100" cy="3021806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74F52-ED64-E54B-8F64-F42AC49C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836962"/>
            <a:ext cx="5372099" cy="51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255DC-8819-9A4D-A59B-11B20E14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Garamond" panose="02020404030301010803" pitchFamily="18" charset="0"/>
              </a:rPr>
              <a:t>Overview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E3CF5B-035D-D444-A42A-AB85FD41F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518097"/>
              </p:ext>
            </p:extLst>
          </p:nvPr>
        </p:nvGraphicFramePr>
        <p:xfrm>
          <a:off x="5468389" y="358587"/>
          <a:ext cx="6263640" cy="6499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2D72B3C-AD35-744C-94F7-6FBF679E8AC5}"/>
              </a:ext>
            </a:extLst>
          </p:cNvPr>
          <p:cNvSpPr/>
          <p:nvPr/>
        </p:nvSpPr>
        <p:spPr>
          <a:xfrm>
            <a:off x="0" y="0"/>
            <a:ext cx="509320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Overview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91289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FA05D-4370-EA40-B704-E888F28B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Data Description/Pre-processing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B8EC69-5BCB-4519-9AC3-AA18109B3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28809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D45FF4F-C815-654E-AD84-FCF9058634A4}"/>
              </a:ext>
            </a:extLst>
          </p:cNvPr>
          <p:cNvSpPr/>
          <p:nvPr/>
        </p:nvSpPr>
        <p:spPr>
          <a:xfrm>
            <a:off x="-1" y="0"/>
            <a:ext cx="509320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Data Description/</a:t>
            </a:r>
          </a:p>
          <a:p>
            <a:pPr algn="ctr"/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673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61EE72-EFC9-45B2-A4D5-62CB63D7B900}"/>
              </a:ext>
            </a:extLst>
          </p:cNvPr>
          <p:cNvSpPr/>
          <p:nvPr/>
        </p:nvSpPr>
        <p:spPr>
          <a:xfrm>
            <a:off x="-1" y="0"/>
            <a:ext cx="509320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200" b="1">
                <a:solidFill>
                  <a:schemeClr val="bg1"/>
                </a:solidFill>
                <a:latin typeface="Garamond"/>
                <a:cs typeface="Calibri Light"/>
              </a:rPr>
              <a:t>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07828-2C42-744F-9CCA-7CAEE729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08" y="0"/>
            <a:ext cx="7098792" cy="1325563"/>
          </a:xfrm>
        </p:spPr>
        <p:txBody>
          <a:bodyPr/>
          <a:lstStyle/>
          <a:p>
            <a:pPr algn="ctr"/>
            <a:r>
              <a:rPr lang="en-US" b="1">
                <a:latin typeface="Garamond" panose="02020404030301010803" pitchFamily="18" charset="0"/>
              </a:rPr>
              <a:t>Random Forest</a:t>
            </a:r>
            <a:endParaRPr lang="en-US" b="1">
              <a:solidFill>
                <a:schemeClr val="bg1"/>
              </a:solidFill>
              <a:latin typeface="Garamond" panose="02020404030301010803" pitchFamily="18" charset="0"/>
              <a:cs typeface="Calibri Ligh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7F1FC66-8D82-4A3D-B54D-419433B4F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678073"/>
              </p:ext>
            </p:extLst>
          </p:nvPr>
        </p:nvGraphicFramePr>
        <p:xfrm>
          <a:off x="6191039" y="1010111"/>
          <a:ext cx="490313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4439BD8-BAC6-3748-8213-0557881F87E4}"/>
              </a:ext>
            </a:extLst>
          </p:cNvPr>
          <p:cNvSpPr/>
          <p:nvPr/>
        </p:nvSpPr>
        <p:spPr>
          <a:xfrm>
            <a:off x="5438776" y="5515829"/>
            <a:ext cx="6313394" cy="11743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>
                <a:solidFill>
                  <a:schemeClr val="tx1"/>
                </a:solidFill>
                <a:latin typeface="Garamond" panose="02020404030301010803" pitchFamily="18" charset="0"/>
              </a:rPr>
              <a:t>Team blocks, average points scored for both teams, and team defensive stats such as field goal percentage against and points allowed have the biggest impact on whether a team wins or loses the game </a:t>
            </a:r>
          </a:p>
        </p:txBody>
      </p:sp>
    </p:spTree>
    <p:extLst>
      <p:ext uri="{BB962C8B-B14F-4D97-AF65-F5344CB8AC3E}">
        <p14:creationId xmlns:p14="http://schemas.microsoft.com/office/powerpoint/2010/main" val="16991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CD8E7-A27A-FC4F-8774-39D6BD9D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663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Garamond" panose="02020404030301010803" pitchFamily="18" charset="0"/>
              </a:rPr>
              <a:t>Player Evaluation</a:t>
            </a:r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B27961C-ED60-7648-A7D9-08C735ECF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31" r="278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43" name="TextBox 5">
            <a:extLst>
              <a:ext uri="{FF2B5EF4-FFF2-40B4-BE49-F238E27FC236}">
                <a16:creationId xmlns:a16="http://schemas.microsoft.com/office/drawing/2014/main" id="{2B3AE122-AC9C-47AA-BEEE-348C4CCF7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683851"/>
              </p:ext>
            </p:extLst>
          </p:nvPr>
        </p:nvGraphicFramePr>
        <p:xfrm>
          <a:off x="6513788" y="2028994"/>
          <a:ext cx="4840010" cy="4320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703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FE772-05E1-9347-B81F-9E8E8E1CA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8" y="668337"/>
            <a:ext cx="5183187" cy="823912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aramond" panose="02020404030301010803" pitchFamily="18" charset="0"/>
              </a:rPr>
              <a:t>Lakers with KCP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671B145-41FD-438F-8726-807A01C4E03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314352"/>
              </p:ext>
            </p:extLst>
          </p:nvPr>
        </p:nvGraphicFramePr>
        <p:xfrm>
          <a:off x="839788" y="1492249"/>
          <a:ext cx="5157787" cy="469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E805A-4F44-9F4E-BBF6-6628B06E3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668337"/>
            <a:ext cx="5183188" cy="823912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aramond" panose="02020404030301010803" pitchFamily="18" charset="0"/>
              </a:rPr>
              <a:t>Lakers with Westbrook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0E496B2-00FA-D94F-B392-A2076B1AFEB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08761340"/>
              </p:ext>
            </p:extLst>
          </p:nvPr>
        </p:nvGraphicFramePr>
        <p:xfrm>
          <a:off x="6172200" y="1492249"/>
          <a:ext cx="5183188" cy="469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F51079-3C04-1E4E-BF58-62C46BE123DD}"/>
              </a:ext>
            </a:extLst>
          </p:cNvPr>
          <p:cNvSpPr/>
          <p:nvPr/>
        </p:nvSpPr>
        <p:spPr>
          <a:xfrm>
            <a:off x="6191057" y="1492249"/>
            <a:ext cx="5157787" cy="134179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5E161-5442-C747-BCB9-92BB12E17A91}"/>
              </a:ext>
            </a:extLst>
          </p:cNvPr>
          <p:cNvSpPr txBox="1"/>
          <p:nvPr/>
        </p:nvSpPr>
        <p:spPr>
          <a:xfrm>
            <a:off x="7641945" y="1686090"/>
            <a:ext cx="369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Garamond" panose="02020404030301010803" pitchFamily="18" charset="0"/>
              </a:rPr>
              <a:t>Win Percentage in 2020: .7234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D704953-C5AC-4E45-B7B9-84294F89A4E2}"/>
              </a:ext>
            </a:extLst>
          </p:cNvPr>
          <p:cNvSpPr/>
          <p:nvPr/>
        </p:nvSpPr>
        <p:spPr>
          <a:xfrm>
            <a:off x="6169024" y="3128369"/>
            <a:ext cx="5157787" cy="134179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5F0B6-DFE9-2C4D-BE9B-27BB49C518F0}"/>
              </a:ext>
            </a:extLst>
          </p:cNvPr>
          <p:cNvSpPr txBox="1"/>
          <p:nvPr/>
        </p:nvSpPr>
        <p:spPr>
          <a:xfrm>
            <a:off x="7641945" y="3320938"/>
            <a:ext cx="3684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Predicted wins in 2021: </a:t>
            </a:r>
          </a:p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47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04B73C-8ADF-5D42-B727-3EE3FB52A424}"/>
              </a:ext>
            </a:extLst>
          </p:cNvPr>
          <p:cNvSpPr/>
          <p:nvPr/>
        </p:nvSpPr>
        <p:spPr>
          <a:xfrm>
            <a:off x="6169023" y="4816845"/>
            <a:ext cx="5157787" cy="134179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EE3A7-9D36-B147-AFCB-021727689A08}"/>
              </a:ext>
            </a:extLst>
          </p:cNvPr>
          <p:cNvSpPr txBox="1"/>
          <p:nvPr/>
        </p:nvSpPr>
        <p:spPr>
          <a:xfrm>
            <a:off x="7641945" y="5010686"/>
            <a:ext cx="3456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Win Percentage in 2021: .6620</a:t>
            </a:r>
          </a:p>
        </p:txBody>
      </p:sp>
      <p:sp>
        <p:nvSpPr>
          <p:cNvPr id="24" name="Rectangle 23" descr="Podium">
            <a:extLst>
              <a:ext uri="{FF2B5EF4-FFF2-40B4-BE49-F238E27FC236}">
                <a16:creationId xmlns:a16="http://schemas.microsoft.com/office/drawing/2014/main" id="{DD4DCA28-5B4F-6B40-B325-643203ACFBEB}"/>
              </a:ext>
            </a:extLst>
          </p:cNvPr>
          <p:cNvSpPr/>
          <p:nvPr/>
        </p:nvSpPr>
        <p:spPr>
          <a:xfrm>
            <a:off x="6492979" y="1764989"/>
            <a:ext cx="737984" cy="737984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38100"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Rectangle 24" descr="Trophy">
            <a:extLst>
              <a:ext uri="{FF2B5EF4-FFF2-40B4-BE49-F238E27FC236}">
                <a16:creationId xmlns:a16="http://schemas.microsoft.com/office/drawing/2014/main" id="{2A1B0131-5C68-9348-B5CC-7E96483BE6E0}"/>
              </a:ext>
            </a:extLst>
          </p:cNvPr>
          <p:cNvSpPr/>
          <p:nvPr/>
        </p:nvSpPr>
        <p:spPr>
          <a:xfrm>
            <a:off x="6533381" y="3471964"/>
            <a:ext cx="737984" cy="737984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w="38100"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 descr="Group success with solid fill">
            <a:extLst>
              <a:ext uri="{FF2B5EF4-FFF2-40B4-BE49-F238E27FC236}">
                <a16:creationId xmlns:a16="http://schemas.microsoft.com/office/drawing/2014/main" id="{B49A2159-911A-384A-B864-AED34D25BC20}"/>
              </a:ext>
            </a:extLst>
          </p:cNvPr>
          <p:cNvSpPr/>
          <p:nvPr/>
        </p:nvSpPr>
        <p:spPr>
          <a:xfrm>
            <a:off x="6533381" y="5118747"/>
            <a:ext cx="737984" cy="737984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09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2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A6E94-6E05-F942-A265-0FD1ACF8E7B0}"/>
              </a:ext>
            </a:extLst>
          </p:cNvPr>
          <p:cNvSpPr txBox="1"/>
          <p:nvPr/>
        </p:nvSpPr>
        <p:spPr>
          <a:xfrm>
            <a:off x="838200" y="645179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1">
                <a:solidFill>
                  <a:schemeClr val="bg1"/>
                </a:solidFill>
                <a:latin typeface="Garamond" panose="02020404030301010803" pitchFamily="18" charset="0"/>
              </a:rPr>
              <a:t>Conclusions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6CE12050-90E2-6E45-A946-25C500F47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39744"/>
              </p:ext>
            </p:extLst>
          </p:nvPr>
        </p:nvGraphicFramePr>
        <p:xfrm>
          <a:off x="477012" y="1636435"/>
          <a:ext cx="11293646" cy="4581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07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Macintosh PowerPoint</Application>
  <PresentationFormat>Widescreen</PresentationFormat>
  <Paragraphs>63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Garamond</vt:lpstr>
      <vt:lpstr>Office Theme</vt:lpstr>
      <vt:lpstr>Super Team or Super Dream? </vt:lpstr>
      <vt:lpstr>PowerPoint Presentation</vt:lpstr>
      <vt:lpstr>PowerPoint Presentation</vt:lpstr>
      <vt:lpstr>Overview</vt:lpstr>
      <vt:lpstr>Data Description/Pre-processing</vt:lpstr>
      <vt:lpstr>Random Forest</vt:lpstr>
      <vt:lpstr>Player Evaluation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Team or Super Dream? </dc:title>
  <dc:creator>Jade Gosar</dc:creator>
  <cp:lastModifiedBy>Jade Gosar</cp:lastModifiedBy>
  <cp:revision>2</cp:revision>
  <dcterms:created xsi:type="dcterms:W3CDTF">2021-10-06T14:49:27Z</dcterms:created>
  <dcterms:modified xsi:type="dcterms:W3CDTF">2022-04-27T22:32:37Z</dcterms:modified>
</cp:coreProperties>
</file>